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3"/>
  </p:sldMasterIdLst>
  <p:notesMasterIdLst>
    <p:notesMasterId r:id="rId18"/>
  </p:notesMasterIdLst>
  <p:sldIdLst>
    <p:sldId id="2145706035" r:id="rId4"/>
    <p:sldId id="2145706037" r:id="rId5"/>
    <p:sldId id="2145706038" r:id="rId6"/>
    <p:sldId id="2145706039" r:id="rId7"/>
    <p:sldId id="2145706040" r:id="rId8"/>
    <p:sldId id="595" r:id="rId9"/>
    <p:sldId id="2145706032" r:id="rId10"/>
    <p:sldId id="2145706028" r:id="rId11"/>
    <p:sldId id="596" r:id="rId12"/>
    <p:sldId id="2145706047" r:id="rId13"/>
    <p:sldId id="2145706029" r:id="rId14"/>
    <p:sldId id="598" r:id="rId15"/>
    <p:sldId id="2145706030" r:id="rId16"/>
    <p:sldId id="214570603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3D6FDD-95F0-4D37-A701-EE8BEB704E60}">
          <p14:sldIdLst>
            <p14:sldId id="2145706035"/>
            <p14:sldId id="2145706037"/>
            <p14:sldId id="2145706038"/>
            <p14:sldId id="2145706039"/>
            <p14:sldId id="2145706040"/>
            <p14:sldId id="595"/>
            <p14:sldId id="2145706032"/>
            <p14:sldId id="2145706028"/>
            <p14:sldId id="596"/>
            <p14:sldId id="2145706047"/>
            <p14:sldId id="2145706029"/>
            <p14:sldId id="598"/>
            <p14:sldId id="2145706030"/>
            <p14:sldId id="21457060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898989"/>
    <a:srgbClr val="CCCCCC"/>
    <a:srgbClr val="E6E6E6"/>
    <a:srgbClr val="FFFFFF"/>
    <a:srgbClr val="A96932"/>
    <a:srgbClr val="806624"/>
    <a:srgbClr val="A64B2D"/>
    <a:srgbClr val="424040"/>
    <a:srgbClr val="41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0" autoAdjust="0"/>
    <p:restoredTop sz="93789" autoAdjust="0"/>
  </p:normalViewPr>
  <p:slideViewPr>
    <p:cSldViewPr snapToGrid="0">
      <p:cViewPr varScale="1">
        <p:scale>
          <a:sx n="78" d="100"/>
          <a:sy n="78" d="100"/>
        </p:scale>
        <p:origin x="4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vieve Hodgins (staff)" userId="5a938f93-9860-47e1-aeac-5d2a8c0c671a" providerId="ADAL" clId="{587EA4D5-ED45-4258-ACBF-E6D51BA1651E}"/>
    <pc:docChg chg="delSld modSection">
      <pc:chgData name="Genevieve Hodgins (staff)" userId="5a938f93-9860-47e1-aeac-5d2a8c0c671a" providerId="ADAL" clId="{587EA4D5-ED45-4258-ACBF-E6D51BA1651E}" dt="2024-05-17T09:27:54.586" v="1" actId="47"/>
      <pc:docMkLst>
        <pc:docMk/>
      </pc:docMkLst>
      <pc:sldChg chg="del">
        <pc:chgData name="Genevieve Hodgins (staff)" userId="5a938f93-9860-47e1-aeac-5d2a8c0c671a" providerId="ADAL" clId="{587EA4D5-ED45-4258-ACBF-E6D51BA1651E}" dt="2024-05-17T09:27:52.292" v="0" actId="47"/>
        <pc:sldMkLst>
          <pc:docMk/>
          <pc:sldMk cId="904287580" sldId="2145706045"/>
        </pc:sldMkLst>
      </pc:sldChg>
      <pc:sldChg chg="del">
        <pc:chgData name="Genevieve Hodgins (staff)" userId="5a938f93-9860-47e1-aeac-5d2a8c0c671a" providerId="ADAL" clId="{587EA4D5-ED45-4258-ACBF-E6D51BA1651E}" dt="2024-05-17T09:27:52.292" v="0" actId="47"/>
        <pc:sldMkLst>
          <pc:docMk/>
          <pc:sldMk cId="2282478065" sldId="2145706049"/>
        </pc:sldMkLst>
      </pc:sldChg>
      <pc:sldChg chg="del">
        <pc:chgData name="Genevieve Hodgins (staff)" userId="5a938f93-9860-47e1-aeac-5d2a8c0c671a" providerId="ADAL" clId="{587EA4D5-ED45-4258-ACBF-E6D51BA1651E}" dt="2024-05-17T09:27:54.586" v="1" actId="47"/>
        <pc:sldMkLst>
          <pc:docMk/>
          <pc:sldMk cId="2079582164" sldId="2145706050"/>
        </pc:sldMkLst>
      </pc:sldChg>
      <pc:sldChg chg="del">
        <pc:chgData name="Genevieve Hodgins (staff)" userId="5a938f93-9860-47e1-aeac-5d2a8c0c671a" providerId="ADAL" clId="{587EA4D5-ED45-4258-ACBF-E6D51BA1651E}" dt="2024-05-17T09:27:52.292" v="0" actId="47"/>
        <pc:sldMkLst>
          <pc:docMk/>
          <pc:sldMk cId="3743515289" sldId="214570605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E8040-35F1-4184-B0D4-66391F0E49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406B39-238B-4595-933C-3DD8073D8191}">
      <dgm:prSet/>
      <dgm:spPr/>
      <dgm:t>
        <a:bodyPr anchor="ctr"/>
        <a:lstStyle/>
        <a:p>
          <a:r>
            <a:rPr lang="en-GB" dirty="0"/>
            <a:t>10 t/ha; 150+ tonne</a:t>
          </a:r>
          <a:endParaRPr lang="en-US" dirty="0"/>
        </a:p>
      </dgm:t>
    </dgm:pt>
    <dgm:pt modelId="{57BCE160-02BF-42C0-A08D-68E2FF415B15}" type="parTrans" cxnId="{2B67FB0F-0437-4F69-A870-6EA5E2A1FDF3}">
      <dgm:prSet/>
      <dgm:spPr/>
      <dgm:t>
        <a:bodyPr/>
        <a:lstStyle/>
        <a:p>
          <a:endParaRPr lang="en-US"/>
        </a:p>
      </dgm:t>
    </dgm:pt>
    <dgm:pt modelId="{BEBBAD67-22FC-4F76-904B-7570BE27CC33}" type="sibTrans" cxnId="{2B67FB0F-0437-4F69-A870-6EA5E2A1FDF3}">
      <dgm:prSet/>
      <dgm:spPr/>
      <dgm:t>
        <a:bodyPr/>
        <a:lstStyle/>
        <a:p>
          <a:endParaRPr lang="en-US"/>
        </a:p>
      </dgm:t>
    </dgm:pt>
    <dgm:pt modelId="{F8649F3C-3940-439E-A23A-04E30BAE5275}">
      <dgm:prSet/>
      <dgm:spPr/>
      <dgm:t>
        <a:bodyPr anchor="ctr"/>
        <a:lstStyle/>
        <a:p>
          <a:r>
            <a:rPr lang="en-US" dirty="0"/>
            <a:t>7</a:t>
          </a:r>
          <a:r>
            <a:rPr lang="en-US" baseline="0" dirty="0"/>
            <a:t> Partner farms </a:t>
          </a:r>
          <a:r>
            <a:rPr lang="en-US" dirty="0"/>
            <a:t>(+ 2 research projects) </a:t>
          </a:r>
        </a:p>
      </dgm:t>
    </dgm:pt>
    <dgm:pt modelId="{39CEA871-66FC-4614-B15B-4ECFCFA7F72A}" type="parTrans" cxnId="{E30726CB-FD83-4898-B66D-F3F6548FD00F}">
      <dgm:prSet/>
      <dgm:spPr/>
      <dgm:t>
        <a:bodyPr/>
        <a:lstStyle/>
        <a:p>
          <a:endParaRPr lang="en-US"/>
        </a:p>
      </dgm:t>
    </dgm:pt>
    <dgm:pt modelId="{542596A4-0CBD-4BF0-86BC-02F585DECCE4}" type="sibTrans" cxnId="{E30726CB-FD83-4898-B66D-F3F6548FD00F}">
      <dgm:prSet/>
      <dgm:spPr/>
      <dgm:t>
        <a:bodyPr/>
        <a:lstStyle/>
        <a:p>
          <a:endParaRPr lang="en-US"/>
        </a:p>
      </dgm:t>
    </dgm:pt>
    <dgm:pt modelId="{A9D3CC78-315B-4981-9D08-A5E82FF0B6FD}">
      <dgm:prSet/>
      <dgm:spPr/>
      <dgm:t>
        <a:bodyPr anchor="ctr"/>
        <a:lstStyle/>
        <a:p>
          <a:r>
            <a:rPr lang="en-US" dirty="0"/>
            <a:t>3 University farms</a:t>
          </a:r>
        </a:p>
      </dgm:t>
    </dgm:pt>
    <dgm:pt modelId="{7511F2D6-94F7-48BF-AD75-DDC12BAE6BA7}" type="parTrans" cxnId="{D37E5A32-3C3C-4385-8570-21850F6A21DF}">
      <dgm:prSet/>
      <dgm:spPr/>
      <dgm:t>
        <a:bodyPr/>
        <a:lstStyle/>
        <a:p>
          <a:endParaRPr lang="en-US"/>
        </a:p>
      </dgm:t>
    </dgm:pt>
    <dgm:pt modelId="{1EDE4D30-6FF5-449B-A18E-418C44E2A361}" type="sibTrans" cxnId="{D37E5A32-3C3C-4385-8570-21850F6A21DF}">
      <dgm:prSet/>
      <dgm:spPr/>
      <dgm:t>
        <a:bodyPr/>
        <a:lstStyle/>
        <a:p>
          <a:endParaRPr lang="en-US"/>
        </a:p>
      </dgm:t>
    </dgm:pt>
    <dgm:pt modelId="{DAC003A7-7760-4CEB-80C1-325C9211EA42}">
      <dgm:prSet/>
      <dgm:spPr/>
      <dgm:t>
        <a:bodyPr anchor="ctr"/>
        <a:lstStyle/>
        <a:p>
          <a:r>
            <a:rPr lang="en-US" dirty="0"/>
            <a:t>2 Forests </a:t>
          </a:r>
        </a:p>
      </dgm:t>
    </dgm:pt>
    <dgm:pt modelId="{CD42505C-5859-4966-B64B-6EEACC0F0901}" type="parTrans" cxnId="{BBFBD52B-3E2B-4DE2-93CE-1BA440F92FD9}">
      <dgm:prSet/>
      <dgm:spPr/>
      <dgm:t>
        <a:bodyPr/>
        <a:lstStyle/>
        <a:p>
          <a:endParaRPr lang="en-US"/>
        </a:p>
      </dgm:t>
    </dgm:pt>
    <dgm:pt modelId="{6DE13E62-F061-4A52-B010-7C9957000120}" type="sibTrans" cxnId="{BBFBD52B-3E2B-4DE2-93CE-1BA440F92FD9}">
      <dgm:prSet/>
      <dgm:spPr/>
      <dgm:t>
        <a:bodyPr/>
        <a:lstStyle/>
        <a:p>
          <a:endParaRPr lang="en-US"/>
        </a:p>
      </dgm:t>
    </dgm:pt>
    <dgm:pt modelId="{CB2E5B71-4363-4F6D-AA77-29EB9D2D26B7}">
      <dgm:prSet/>
      <dgm:spPr/>
      <dgm:t>
        <a:bodyPr anchor="ctr"/>
        <a:lstStyle/>
        <a:p>
          <a:r>
            <a:rPr lang="en-GB" dirty="0"/>
            <a:t>5+ year monitoring</a:t>
          </a:r>
          <a:endParaRPr lang="en-US" dirty="0"/>
        </a:p>
      </dgm:t>
    </dgm:pt>
    <dgm:pt modelId="{1097A181-7785-4402-8178-7250D25A305C}" type="parTrans" cxnId="{68494437-BDF2-4156-B57A-C858D9435A18}">
      <dgm:prSet/>
      <dgm:spPr/>
      <dgm:t>
        <a:bodyPr/>
        <a:lstStyle/>
        <a:p>
          <a:endParaRPr lang="en-US"/>
        </a:p>
      </dgm:t>
    </dgm:pt>
    <dgm:pt modelId="{A26B1370-6EEA-4D33-A2EC-98386818908E}" type="sibTrans" cxnId="{68494437-BDF2-4156-B57A-C858D9435A18}">
      <dgm:prSet/>
      <dgm:spPr/>
      <dgm:t>
        <a:bodyPr/>
        <a:lstStyle/>
        <a:p>
          <a:endParaRPr lang="en-US"/>
        </a:p>
      </dgm:t>
    </dgm:pt>
    <dgm:pt modelId="{BAE64977-E09F-425A-95C9-734A23F97BDD}" type="pres">
      <dgm:prSet presAssocID="{D11E8040-35F1-4184-B0D4-66391F0E49A5}" presName="vert0" presStyleCnt="0">
        <dgm:presLayoutVars>
          <dgm:dir/>
          <dgm:animOne val="branch"/>
          <dgm:animLvl val="lvl"/>
        </dgm:presLayoutVars>
      </dgm:prSet>
      <dgm:spPr/>
    </dgm:pt>
    <dgm:pt modelId="{FFBE336D-4724-4601-A402-D1A4A94CCB7B}" type="pres">
      <dgm:prSet presAssocID="{7D406B39-238B-4595-933C-3DD8073D8191}" presName="thickLine" presStyleLbl="alignNode1" presStyleIdx="0" presStyleCnt="5"/>
      <dgm:spPr/>
    </dgm:pt>
    <dgm:pt modelId="{06542222-E82C-44D0-842C-CA9C522E6B9C}" type="pres">
      <dgm:prSet presAssocID="{7D406B39-238B-4595-933C-3DD8073D8191}" presName="horz1" presStyleCnt="0"/>
      <dgm:spPr/>
    </dgm:pt>
    <dgm:pt modelId="{344A0A7B-4524-435B-BF9F-2114EAC0C8F0}" type="pres">
      <dgm:prSet presAssocID="{7D406B39-238B-4595-933C-3DD8073D8191}" presName="tx1" presStyleLbl="revTx" presStyleIdx="0" presStyleCnt="5"/>
      <dgm:spPr/>
    </dgm:pt>
    <dgm:pt modelId="{6ACB19DB-A50F-4665-9EFF-EEEDA3135F29}" type="pres">
      <dgm:prSet presAssocID="{7D406B39-238B-4595-933C-3DD8073D8191}" presName="vert1" presStyleCnt="0"/>
      <dgm:spPr/>
    </dgm:pt>
    <dgm:pt modelId="{B56107BD-0434-4A7A-B97E-AA1496D552A9}" type="pres">
      <dgm:prSet presAssocID="{F8649F3C-3940-439E-A23A-04E30BAE5275}" presName="thickLine" presStyleLbl="alignNode1" presStyleIdx="1" presStyleCnt="5"/>
      <dgm:spPr/>
    </dgm:pt>
    <dgm:pt modelId="{9F6AE205-5A38-4EED-BF62-46F0674B034B}" type="pres">
      <dgm:prSet presAssocID="{F8649F3C-3940-439E-A23A-04E30BAE5275}" presName="horz1" presStyleCnt="0"/>
      <dgm:spPr/>
    </dgm:pt>
    <dgm:pt modelId="{661213AD-E4FE-46DA-9017-EA9B4A723985}" type="pres">
      <dgm:prSet presAssocID="{F8649F3C-3940-439E-A23A-04E30BAE5275}" presName="tx1" presStyleLbl="revTx" presStyleIdx="1" presStyleCnt="5"/>
      <dgm:spPr/>
    </dgm:pt>
    <dgm:pt modelId="{0E581203-135A-4E3A-892E-C208327F635A}" type="pres">
      <dgm:prSet presAssocID="{F8649F3C-3940-439E-A23A-04E30BAE5275}" presName="vert1" presStyleCnt="0"/>
      <dgm:spPr/>
    </dgm:pt>
    <dgm:pt modelId="{5A6690F3-AA0D-4452-A1C9-3E5C8ED55924}" type="pres">
      <dgm:prSet presAssocID="{A9D3CC78-315B-4981-9D08-A5E82FF0B6FD}" presName="thickLine" presStyleLbl="alignNode1" presStyleIdx="2" presStyleCnt="5"/>
      <dgm:spPr/>
    </dgm:pt>
    <dgm:pt modelId="{C9F5F16D-218B-436F-A994-4A604C9FE226}" type="pres">
      <dgm:prSet presAssocID="{A9D3CC78-315B-4981-9D08-A5E82FF0B6FD}" presName="horz1" presStyleCnt="0"/>
      <dgm:spPr/>
    </dgm:pt>
    <dgm:pt modelId="{CF6C9CB5-9DF8-4D3E-97B3-77D2DD506BF0}" type="pres">
      <dgm:prSet presAssocID="{A9D3CC78-315B-4981-9D08-A5E82FF0B6FD}" presName="tx1" presStyleLbl="revTx" presStyleIdx="2" presStyleCnt="5"/>
      <dgm:spPr/>
    </dgm:pt>
    <dgm:pt modelId="{165FDE59-30FC-4E04-ACDC-B7A90D2ECCC8}" type="pres">
      <dgm:prSet presAssocID="{A9D3CC78-315B-4981-9D08-A5E82FF0B6FD}" presName="vert1" presStyleCnt="0"/>
      <dgm:spPr/>
    </dgm:pt>
    <dgm:pt modelId="{2F8DA141-CF78-491F-A563-3FADF9C28CC1}" type="pres">
      <dgm:prSet presAssocID="{DAC003A7-7760-4CEB-80C1-325C9211EA42}" presName="thickLine" presStyleLbl="alignNode1" presStyleIdx="3" presStyleCnt="5"/>
      <dgm:spPr/>
    </dgm:pt>
    <dgm:pt modelId="{353DD7C5-1B59-4CB6-BBD1-1D4F5DBFA52F}" type="pres">
      <dgm:prSet presAssocID="{DAC003A7-7760-4CEB-80C1-325C9211EA42}" presName="horz1" presStyleCnt="0"/>
      <dgm:spPr/>
    </dgm:pt>
    <dgm:pt modelId="{87437ACF-4EAD-49AD-A164-EF72B4CE1ED3}" type="pres">
      <dgm:prSet presAssocID="{DAC003A7-7760-4CEB-80C1-325C9211EA42}" presName="tx1" presStyleLbl="revTx" presStyleIdx="3" presStyleCnt="5"/>
      <dgm:spPr/>
    </dgm:pt>
    <dgm:pt modelId="{6A77F265-A6D9-4993-8650-68C1F3915047}" type="pres">
      <dgm:prSet presAssocID="{DAC003A7-7760-4CEB-80C1-325C9211EA42}" presName="vert1" presStyleCnt="0"/>
      <dgm:spPr/>
    </dgm:pt>
    <dgm:pt modelId="{123FAC8F-A43A-4D8E-9A7D-4551FF53D815}" type="pres">
      <dgm:prSet presAssocID="{CB2E5B71-4363-4F6D-AA77-29EB9D2D26B7}" presName="thickLine" presStyleLbl="alignNode1" presStyleIdx="4" presStyleCnt="5"/>
      <dgm:spPr/>
    </dgm:pt>
    <dgm:pt modelId="{0B8181DC-C3BB-45E2-B577-29887A96184B}" type="pres">
      <dgm:prSet presAssocID="{CB2E5B71-4363-4F6D-AA77-29EB9D2D26B7}" presName="horz1" presStyleCnt="0"/>
      <dgm:spPr/>
    </dgm:pt>
    <dgm:pt modelId="{3D01907E-91BD-4A64-8490-E90E01AFA7EF}" type="pres">
      <dgm:prSet presAssocID="{CB2E5B71-4363-4F6D-AA77-29EB9D2D26B7}" presName="tx1" presStyleLbl="revTx" presStyleIdx="4" presStyleCnt="5"/>
      <dgm:spPr/>
    </dgm:pt>
    <dgm:pt modelId="{31B90989-68E5-44FB-902F-69B4871AA997}" type="pres">
      <dgm:prSet presAssocID="{CB2E5B71-4363-4F6D-AA77-29EB9D2D26B7}" presName="vert1" presStyleCnt="0"/>
      <dgm:spPr/>
    </dgm:pt>
  </dgm:ptLst>
  <dgm:cxnLst>
    <dgm:cxn modelId="{2B67FB0F-0437-4F69-A870-6EA5E2A1FDF3}" srcId="{D11E8040-35F1-4184-B0D4-66391F0E49A5}" destId="{7D406B39-238B-4595-933C-3DD8073D8191}" srcOrd="0" destOrd="0" parTransId="{57BCE160-02BF-42C0-A08D-68E2FF415B15}" sibTransId="{BEBBAD67-22FC-4F76-904B-7570BE27CC33}"/>
    <dgm:cxn modelId="{F8E3E71F-361E-41C7-95DE-7707710ED9F0}" type="presOf" srcId="{7D406B39-238B-4595-933C-3DD8073D8191}" destId="{344A0A7B-4524-435B-BF9F-2114EAC0C8F0}" srcOrd="0" destOrd="0" presId="urn:microsoft.com/office/officeart/2008/layout/LinedList"/>
    <dgm:cxn modelId="{BBFBD52B-3E2B-4DE2-93CE-1BA440F92FD9}" srcId="{D11E8040-35F1-4184-B0D4-66391F0E49A5}" destId="{DAC003A7-7760-4CEB-80C1-325C9211EA42}" srcOrd="3" destOrd="0" parTransId="{CD42505C-5859-4966-B64B-6EEACC0F0901}" sibTransId="{6DE13E62-F061-4A52-B010-7C9957000120}"/>
    <dgm:cxn modelId="{C9F21F2C-CE9B-4B86-94DD-70E3D9A01DA6}" type="presOf" srcId="{CB2E5B71-4363-4F6D-AA77-29EB9D2D26B7}" destId="{3D01907E-91BD-4A64-8490-E90E01AFA7EF}" srcOrd="0" destOrd="0" presId="urn:microsoft.com/office/officeart/2008/layout/LinedList"/>
    <dgm:cxn modelId="{38395D2E-4476-4C71-BA6D-70ED05B14C79}" type="presOf" srcId="{DAC003A7-7760-4CEB-80C1-325C9211EA42}" destId="{87437ACF-4EAD-49AD-A164-EF72B4CE1ED3}" srcOrd="0" destOrd="0" presId="urn:microsoft.com/office/officeart/2008/layout/LinedList"/>
    <dgm:cxn modelId="{D37E5A32-3C3C-4385-8570-21850F6A21DF}" srcId="{D11E8040-35F1-4184-B0D4-66391F0E49A5}" destId="{A9D3CC78-315B-4981-9D08-A5E82FF0B6FD}" srcOrd="2" destOrd="0" parTransId="{7511F2D6-94F7-48BF-AD75-DDC12BAE6BA7}" sibTransId="{1EDE4D30-6FF5-449B-A18E-418C44E2A361}"/>
    <dgm:cxn modelId="{68494437-BDF2-4156-B57A-C858D9435A18}" srcId="{D11E8040-35F1-4184-B0D4-66391F0E49A5}" destId="{CB2E5B71-4363-4F6D-AA77-29EB9D2D26B7}" srcOrd="4" destOrd="0" parTransId="{1097A181-7785-4402-8178-7250D25A305C}" sibTransId="{A26B1370-6EEA-4D33-A2EC-98386818908E}"/>
    <dgm:cxn modelId="{69D91C8C-FB2B-42F3-AA9F-62473DFD6D5A}" type="presOf" srcId="{F8649F3C-3940-439E-A23A-04E30BAE5275}" destId="{661213AD-E4FE-46DA-9017-EA9B4A723985}" srcOrd="0" destOrd="0" presId="urn:microsoft.com/office/officeart/2008/layout/LinedList"/>
    <dgm:cxn modelId="{CF702EAA-BF16-488E-A21E-83119FD74AF8}" type="presOf" srcId="{A9D3CC78-315B-4981-9D08-A5E82FF0B6FD}" destId="{CF6C9CB5-9DF8-4D3E-97B3-77D2DD506BF0}" srcOrd="0" destOrd="0" presId="urn:microsoft.com/office/officeart/2008/layout/LinedList"/>
    <dgm:cxn modelId="{E30726CB-FD83-4898-B66D-F3F6548FD00F}" srcId="{D11E8040-35F1-4184-B0D4-66391F0E49A5}" destId="{F8649F3C-3940-439E-A23A-04E30BAE5275}" srcOrd="1" destOrd="0" parTransId="{39CEA871-66FC-4614-B15B-4ECFCFA7F72A}" sibTransId="{542596A4-0CBD-4BF0-86BC-02F585DECCE4}"/>
    <dgm:cxn modelId="{A374FFFE-77B7-446A-9C4F-C56B9415C1F2}" type="presOf" srcId="{D11E8040-35F1-4184-B0D4-66391F0E49A5}" destId="{BAE64977-E09F-425A-95C9-734A23F97BDD}" srcOrd="0" destOrd="0" presId="urn:microsoft.com/office/officeart/2008/layout/LinedList"/>
    <dgm:cxn modelId="{1C00C3AA-17E0-401C-A289-1528DAA6D8A7}" type="presParOf" srcId="{BAE64977-E09F-425A-95C9-734A23F97BDD}" destId="{FFBE336D-4724-4601-A402-D1A4A94CCB7B}" srcOrd="0" destOrd="0" presId="urn:microsoft.com/office/officeart/2008/layout/LinedList"/>
    <dgm:cxn modelId="{87FF6B2A-6501-4FC7-8EF0-DEBF602E9687}" type="presParOf" srcId="{BAE64977-E09F-425A-95C9-734A23F97BDD}" destId="{06542222-E82C-44D0-842C-CA9C522E6B9C}" srcOrd="1" destOrd="0" presId="urn:microsoft.com/office/officeart/2008/layout/LinedList"/>
    <dgm:cxn modelId="{33783081-0E4D-4F7F-820F-8A5D48BEB0D9}" type="presParOf" srcId="{06542222-E82C-44D0-842C-CA9C522E6B9C}" destId="{344A0A7B-4524-435B-BF9F-2114EAC0C8F0}" srcOrd="0" destOrd="0" presId="urn:microsoft.com/office/officeart/2008/layout/LinedList"/>
    <dgm:cxn modelId="{2F5D3CD2-4E44-41AD-A1DD-A1788787A2E2}" type="presParOf" srcId="{06542222-E82C-44D0-842C-CA9C522E6B9C}" destId="{6ACB19DB-A50F-4665-9EFF-EEEDA3135F29}" srcOrd="1" destOrd="0" presId="urn:microsoft.com/office/officeart/2008/layout/LinedList"/>
    <dgm:cxn modelId="{63E139DF-9770-4FC2-B6C7-DC2E70173F52}" type="presParOf" srcId="{BAE64977-E09F-425A-95C9-734A23F97BDD}" destId="{B56107BD-0434-4A7A-B97E-AA1496D552A9}" srcOrd="2" destOrd="0" presId="urn:microsoft.com/office/officeart/2008/layout/LinedList"/>
    <dgm:cxn modelId="{16A30192-FB36-4CAB-8A90-EDFA5E5EDFE8}" type="presParOf" srcId="{BAE64977-E09F-425A-95C9-734A23F97BDD}" destId="{9F6AE205-5A38-4EED-BF62-46F0674B034B}" srcOrd="3" destOrd="0" presId="urn:microsoft.com/office/officeart/2008/layout/LinedList"/>
    <dgm:cxn modelId="{161DAC62-5B48-4316-B5E9-46D990B167A1}" type="presParOf" srcId="{9F6AE205-5A38-4EED-BF62-46F0674B034B}" destId="{661213AD-E4FE-46DA-9017-EA9B4A723985}" srcOrd="0" destOrd="0" presId="urn:microsoft.com/office/officeart/2008/layout/LinedList"/>
    <dgm:cxn modelId="{BD536907-249B-4A89-8127-6B076AA569D2}" type="presParOf" srcId="{9F6AE205-5A38-4EED-BF62-46F0674B034B}" destId="{0E581203-135A-4E3A-892E-C208327F635A}" srcOrd="1" destOrd="0" presId="urn:microsoft.com/office/officeart/2008/layout/LinedList"/>
    <dgm:cxn modelId="{3DF81B2E-3719-47B9-B9D5-6AD44595F71F}" type="presParOf" srcId="{BAE64977-E09F-425A-95C9-734A23F97BDD}" destId="{5A6690F3-AA0D-4452-A1C9-3E5C8ED55924}" srcOrd="4" destOrd="0" presId="urn:microsoft.com/office/officeart/2008/layout/LinedList"/>
    <dgm:cxn modelId="{A7BFC8BA-0BA7-43CB-9B99-FE12E7F8A8FE}" type="presParOf" srcId="{BAE64977-E09F-425A-95C9-734A23F97BDD}" destId="{C9F5F16D-218B-436F-A994-4A604C9FE226}" srcOrd="5" destOrd="0" presId="urn:microsoft.com/office/officeart/2008/layout/LinedList"/>
    <dgm:cxn modelId="{0F378619-875F-4E92-BEF4-55399C25BC52}" type="presParOf" srcId="{C9F5F16D-218B-436F-A994-4A604C9FE226}" destId="{CF6C9CB5-9DF8-4D3E-97B3-77D2DD506BF0}" srcOrd="0" destOrd="0" presId="urn:microsoft.com/office/officeart/2008/layout/LinedList"/>
    <dgm:cxn modelId="{1EB56310-2C74-467B-A473-6C8119B1B2CB}" type="presParOf" srcId="{C9F5F16D-218B-436F-A994-4A604C9FE226}" destId="{165FDE59-30FC-4E04-ACDC-B7A90D2ECCC8}" srcOrd="1" destOrd="0" presId="urn:microsoft.com/office/officeart/2008/layout/LinedList"/>
    <dgm:cxn modelId="{C1FD5F20-5633-4A05-9578-0615332295BA}" type="presParOf" srcId="{BAE64977-E09F-425A-95C9-734A23F97BDD}" destId="{2F8DA141-CF78-491F-A563-3FADF9C28CC1}" srcOrd="6" destOrd="0" presId="urn:microsoft.com/office/officeart/2008/layout/LinedList"/>
    <dgm:cxn modelId="{A655D860-7BD5-4ADB-B7C1-225A451EABB5}" type="presParOf" srcId="{BAE64977-E09F-425A-95C9-734A23F97BDD}" destId="{353DD7C5-1B59-4CB6-BBD1-1D4F5DBFA52F}" srcOrd="7" destOrd="0" presId="urn:microsoft.com/office/officeart/2008/layout/LinedList"/>
    <dgm:cxn modelId="{4005AD53-00BD-45EA-B75E-9ABDCDC85C9D}" type="presParOf" srcId="{353DD7C5-1B59-4CB6-BBD1-1D4F5DBFA52F}" destId="{87437ACF-4EAD-49AD-A164-EF72B4CE1ED3}" srcOrd="0" destOrd="0" presId="urn:microsoft.com/office/officeart/2008/layout/LinedList"/>
    <dgm:cxn modelId="{3D99A482-8B82-4D3A-B4B0-953053EA2039}" type="presParOf" srcId="{353DD7C5-1B59-4CB6-BBD1-1D4F5DBFA52F}" destId="{6A77F265-A6D9-4993-8650-68C1F3915047}" srcOrd="1" destOrd="0" presId="urn:microsoft.com/office/officeart/2008/layout/LinedList"/>
    <dgm:cxn modelId="{26D692BD-CC1D-47CF-901D-EDB7D8517ABC}" type="presParOf" srcId="{BAE64977-E09F-425A-95C9-734A23F97BDD}" destId="{123FAC8F-A43A-4D8E-9A7D-4551FF53D815}" srcOrd="8" destOrd="0" presId="urn:microsoft.com/office/officeart/2008/layout/LinedList"/>
    <dgm:cxn modelId="{C557A70A-0299-423D-A09C-0BD6833618F2}" type="presParOf" srcId="{BAE64977-E09F-425A-95C9-734A23F97BDD}" destId="{0B8181DC-C3BB-45E2-B577-29887A96184B}" srcOrd="9" destOrd="0" presId="urn:microsoft.com/office/officeart/2008/layout/LinedList"/>
    <dgm:cxn modelId="{25FB6D1B-AA64-4BDB-BC1C-0735DB6702F0}" type="presParOf" srcId="{0B8181DC-C3BB-45E2-B577-29887A96184B}" destId="{3D01907E-91BD-4A64-8490-E90E01AFA7EF}" srcOrd="0" destOrd="0" presId="urn:microsoft.com/office/officeart/2008/layout/LinedList"/>
    <dgm:cxn modelId="{9BCED529-D1E0-40A6-AA7E-151017D9C20E}" type="presParOf" srcId="{0B8181DC-C3BB-45E2-B577-29887A96184B}" destId="{31B90989-68E5-44FB-902F-69B4871AA9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E336D-4724-4601-A402-D1A4A94CCB7B}">
      <dsp:nvSpPr>
        <dsp:cNvPr id="0" name=""/>
        <dsp:cNvSpPr/>
      </dsp:nvSpPr>
      <dsp:spPr>
        <a:xfrm>
          <a:off x="0" y="327"/>
          <a:ext cx="4942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A0A7B-4524-435B-BF9F-2114EAC0C8F0}">
      <dsp:nvSpPr>
        <dsp:cNvPr id="0" name=""/>
        <dsp:cNvSpPr/>
      </dsp:nvSpPr>
      <dsp:spPr>
        <a:xfrm>
          <a:off x="0" y="327"/>
          <a:ext cx="4942840" cy="53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10 t/ha; 150+ tonne</a:t>
          </a:r>
          <a:endParaRPr lang="en-US" sz="2400" kern="1200" dirty="0"/>
        </a:p>
      </dsp:txBody>
      <dsp:txXfrm>
        <a:off x="0" y="327"/>
        <a:ext cx="4942840" cy="536777"/>
      </dsp:txXfrm>
    </dsp:sp>
    <dsp:sp modelId="{B56107BD-0434-4A7A-B97E-AA1496D552A9}">
      <dsp:nvSpPr>
        <dsp:cNvPr id="0" name=""/>
        <dsp:cNvSpPr/>
      </dsp:nvSpPr>
      <dsp:spPr>
        <a:xfrm>
          <a:off x="0" y="537105"/>
          <a:ext cx="4942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213AD-E4FE-46DA-9017-EA9B4A723985}">
      <dsp:nvSpPr>
        <dsp:cNvPr id="0" name=""/>
        <dsp:cNvSpPr/>
      </dsp:nvSpPr>
      <dsp:spPr>
        <a:xfrm>
          <a:off x="0" y="537105"/>
          <a:ext cx="4942840" cy="53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7</a:t>
          </a:r>
          <a:r>
            <a:rPr lang="en-US" sz="2400" kern="1200" baseline="0" dirty="0"/>
            <a:t> Partner farms </a:t>
          </a:r>
          <a:r>
            <a:rPr lang="en-US" sz="2400" kern="1200" dirty="0"/>
            <a:t>(+ 2 research projects) </a:t>
          </a:r>
        </a:p>
      </dsp:txBody>
      <dsp:txXfrm>
        <a:off x="0" y="537105"/>
        <a:ext cx="4942840" cy="536777"/>
      </dsp:txXfrm>
    </dsp:sp>
    <dsp:sp modelId="{5A6690F3-AA0D-4452-A1C9-3E5C8ED55924}">
      <dsp:nvSpPr>
        <dsp:cNvPr id="0" name=""/>
        <dsp:cNvSpPr/>
      </dsp:nvSpPr>
      <dsp:spPr>
        <a:xfrm>
          <a:off x="0" y="1073883"/>
          <a:ext cx="4942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C9CB5-9DF8-4D3E-97B3-77D2DD506BF0}">
      <dsp:nvSpPr>
        <dsp:cNvPr id="0" name=""/>
        <dsp:cNvSpPr/>
      </dsp:nvSpPr>
      <dsp:spPr>
        <a:xfrm>
          <a:off x="0" y="1073883"/>
          <a:ext cx="4942840" cy="53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 University farms</a:t>
          </a:r>
        </a:p>
      </dsp:txBody>
      <dsp:txXfrm>
        <a:off x="0" y="1073883"/>
        <a:ext cx="4942840" cy="536777"/>
      </dsp:txXfrm>
    </dsp:sp>
    <dsp:sp modelId="{2F8DA141-CF78-491F-A563-3FADF9C28CC1}">
      <dsp:nvSpPr>
        <dsp:cNvPr id="0" name=""/>
        <dsp:cNvSpPr/>
      </dsp:nvSpPr>
      <dsp:spPr>
        <a:xfrm>
          <a:off x="0" y="1610661"/>
          <a:ext cx="4942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37ACF-4EAD-49AD-A164-EF72B4CE1ED3}">
      <dsp:nvSpPr>
        <dsp:cNvPr id="0" name=""/>
        <dsp:cNvSpPr/>
      </dsp:nvSpPr>
      <dsp:spPr>
        <a:xfrm>
          <a:off x="0" y="1610661"/>
          <a:ext cx="4942840" cy="53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 Forests </a:t>
          </a:r>
        </a:p>
      </dsp:txBody>
      <dsp:txXfrm>
        <a:off x="0" y="1610661"/>
        <a:ext cx="4942840" cy="536777"/>
      </dsp:txXfrm>
    </dsp:sp>
    <dsp:sp modelId="{123FAC8F-A43A-4D8E-9A7D-4551FF53D815}">
      <dsp:nvSpPr>
        <dsp:cNvPr id="0" name=""/>
        <dsp:cNvSpPr/>
      </dsp:nvSpPr>
      <dsp:spPr>
        <a:xfrm>
          <a:off x="0" y="2147439"/>
          <a:ext cx="4942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1907E-91BD-4A64-8490-E90E01AFA7EF}">
      <dsp:nvSpPr>
        <dsp:cNvPr id="0" name=""/>
        <dsp:cNvSpPr/>
      </dsp:nvSpPr>
      <dsp:spPr>
        <a:xfrm>
          <a:off x="0" y="2147439"/>
          <a:ext cx="4942840" cy="53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5+ year monitoring</a:t>
          </a:r>
          <a:endParaRPr lang="en-US" sz="2400" kern="1200" dirty="0"/>
        </a:p>
      </dsp:txBody>
      <dsp:txXfrm>
        <a:off x="0" y="2147439"/>
        <a:ext cx="4942840" cy="536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62164-87B9-41B3-8956-EA216B2663C2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19CC-9331-4DF4-BF5C-CAF1CFAF9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94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biochardemonstrator.ac.uk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48828C-7CAD-4709-9C2E-3F4B2ED71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7642"/>
            <a:ext cx="12192000" cy="365125"/>
          </a:xfrm>
          <a:prstGeom prst="rect">
            <a:avLst/>
          </a:prstGeom>
        </p:spPr>
      </p:pic>
      <p:pic>
        <p:nvPicPr>
          <p:cNvPr id="8" name="Picture 7" descr="Shape, polygon&#10;&#10;Description automatically generated">
            <a:extLst>
              <a:ext uri="{FF2B5EF4-FFF2-40B4-BE49-F238E27FC236}">
                <a16:creationId xmlns:a16="http://schemas.microsoft.com/office/drawing/2014/main" id="{7E3DCFC5-674B-4A7D-8AC1-922A4F255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8" y="5998682"/>
            <a:ext cx="790292" cy="7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8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biochardemonstrator.ac.uk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45A0E6-A9DC-4DBF-8264-371344E2C9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7642"/>
            <a:ext cx="12192000" cy="365125"/>
          </a:xfrm>
          <a:prstGeom prst="rect">
            <a:avLst/>
          </a:prstGeom>
        </p:spPr>
      </p:pic>
      <p:pic>
        <p:nvPicPr>
          <p:cNvPr id="9" name="Picture 8" descr="Shape, polygon&#10;&#10;Description automatically generated">
            <a:extLst>
              <a:ext uri="{FF2B5EF4-FFF2-40B4-BE49-F238E27FC236}">
                <a16:creationId xmlns:a16="http://schemas.microsoft.com/office/drawing/2014/main" id="{2C6DBF9C-2604-413D-AE9B-52BBA2E35E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8" y="5998682"/>
            <a:ext cx="790292" cy="7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6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biochardemonstrator.ac.uk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DABB99-9BC8-4F97-AD6A-832AF4A32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7642"/>
            <a:ext cx="12192000" cy="365125"/>
          </a:xfrm>
          <a:prstGeom prst="rect">
            <a:avLst/>
          </a:prstGeom>
        </p:spPr>
      </p:pic>
      <p:pic>
        <p:nvPicPr>
          <p:cNvPr id="8" name="Picture 7" descr="Shape, polygon&#10;&#10;Description automatically generated">
            <a:extLst>
              <a:ext uri="{FF2B5EF4-FFF2-40B4-BE49-F238E27FC236}">
                <a16:creationId xmlns:a16="http://schemas.microsoft.com/office/drawing/2014/main" id="{E95B1EAA-4CB1-4188-B052-CA3129E18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8" y="5998682"/>
            <a:ext cx="790292" cy="7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1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biochardemonstrator.ac.uk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6D988-42A1-45FE-8268-0A87F9835A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7642"/>
            <a:ext cx="12192000" cy="365125"/>
          </a:xfrm>
          <a:prstGeom prst="rect">
            <a:avLst/>
          </a:prstGeom>
        </p:spPr>
      </p:pic>
      <p:pic>
        <p:nvPicPr>
          <p:cNvPr id="8" name="Picture 7" descr="Shape, polygon&#10;&#10;Description automatically generated">
            <a:extLst>
              <a:ext uri="{FF2B5EF4-FFF2-40B4-BE49-F238E27FC236}">
                <a16:creationId xmlns:a16="http://schemas.microsoft.com/office/drawing/2014/main" id="{E1F5FED9-7E50-4198-8C3D-DA206266A0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8" y="5998682"/>
            <a:ext cx="790292" cy="7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6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biochardemonstrator.ac.uk</a:t>
            </a:r>
          </a:p>
        </p:txBody>
      </p:sp>
    </p:spTree>
    <p:extLst>
      <p:ext uri="{BB962C8B-B14F-4D97-AF65-F5344CB8AC3E}">
        <p14:creationId xmlns:p14="http://schemas.microsoft.com/office/powerpoint/2010/main" val="330676908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A2CB7-E8A9-4213-9BB3-17DBA6CFA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1460"/>
            <a:ext cx="9144000" cy="139633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E89BE-2200-4E00-AC97-81266BC4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biochardemonstrator.ac.uk</a:t>
            </a:r>
          </a:p>
        </p:txBody>
      </p:sp>
      <p:sp>
        <p:nvSpPr>
          <p:cNvPr id="7" name="Text Box 1040">
            <a:extLst>
              <a:ext uri="{FF2B5EF4-FFF2-40B4-BE49-F238E27FC236}">
                <a16:creationId xmlns:a16="http://schemas.microsoft.com/office/drawing/2014/main" id="{05EC4EEA-7AC3-45EC-8593-36B8A4D8B8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3340" y="6629400"/>
            <a:ext cx="14318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GB" sz="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© </a:t>
            </a:r>
            <a:r>
              <a:rPr lang="en-GB" sz="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NERC All rights reserved</a:t>
            </a:r>
            <a:endParaRPr lang="en-GB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1C39EF-48CF-4C68-A47B-905C03FCA1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-22886"/>
            <a:ext cx="9895840" cy="3246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93EDFD-ABE4-4144-A80F-43262FA55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223286"/>
            <a:ext cx="12192000" cy="2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biochardemonstrator.ac.uk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C50BBF-1EF0-47B9-A2F8-119B8B1A7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7642"/>
            <a:ext cx="12192000" cy="365125"/>
          </a:xfrm>
          <a:prstGeom prst="rect">
            <a:avLst/>
          </a:prstGeom>
        </p:spPr>
      </p:pic>
      <p:pic>
        <p:nvPicPr>
          <p:cNvPr id="8" name="Picture 7" descr="Shape, polygon&#10;&#10;Description automatically generated">
            <a:extLst>
              <a:ext uri="{FF2B5EF4-FFF2-40B4-BE49-F238E27FC236}">
                <a16:creationId xmlns:a16="http://schemas.microsoft.com/office/drawing/2014/main" id="{4E967D8D-B471-4D2F-A902-803676D2E9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8" y="5998682"/>
            <a:ext cx="790292" cy="7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7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biochardemonstrator.ac.uk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4C9CB-DF54-47A7-A48B-C0E82EF006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7642"/>
            <a:ext cx="12192000" cy="365125"/>
          </a:xfrm>
          <a:prstGeom prst="rect">
            <a:avLst/>
          </a:prstGeom>
        </p:spPr>
      </p:pic>
      <p:pic>
        <p:nvPicPr>
          <p:cNvPr id="9" name="Picture 8" descr="Shape, polygon&#10;&#10;Description automatically generated">
            <a:extLst>
              <a:ext uri="{FF2B5EF4-FFF2-40B4-BE49-F238E27FC236}">
                <a16:creationId xmlns:a16="http://schemas.microsoft.com/office/drawing/2014/main" id="{ED17E103-788C-47DA-971D-550EB6EA4F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8" y="5998682"/>
            <a:ext cx="790292" cy="7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biochardemonstrator.ac.uk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F30621-ADDC-4DA8-A3F6-AFA95180D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7642"/>
            <a:ext cx="12192000" cy="365125"/>
          </a:xfrm>
          <a:prstGeom prst="rect">
            <a:avLst/>
          </a:prstGeom>
        </p:spPr>
      </p:pic>
      <p:pic>
        <p:nvPicPr>
          <p:cNvPr id="11" name="Picture 10" descr="Shape, polygon&#10;&#10;Description automatically generated">
            <a:extLst>
              <a:ext uri="{FF2B5EF4-FFF2-40B4-BE49-F238E27FC236}">
                <a16:creationId xmlns:a16="http://schemas.microsoft.com/office/drawing/2014/main" id="{99D6FA31-420C-4A9C-BB8F-5CCC3DE8EF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8" y="5998682"/>
            <a:ext cx="790292" cy="7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4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biochardemonstrator.ac.uk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20FD78-CDFE-47DD-8B3D-D7548D368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7642"/>
            <a:ext cx="12192000" cy="365125"/>
          </a:xfrm>
          <a:prstGeom prst="rect">
            <a:avLst/>
          </a:prstGeom>
        </p:spPr>
      </p:pic>
      <p:pic>
        <p:nvPicPr>
          <p:cNvPr id="7" name="Picture 6" descr="Shape, polygon&#10;&#10;Description automatically generated">
            <a:extLst>
              <a:ext uri="{FF2B5EF4-FFF2-40B4-BE49-F238E27FC236}">
                <a16:creationId xmlns:a16="http://schemas.microsoft.com/office/drawing/2014/main" id="{5E4CBF9C-7E49-470A-93DB-FBC29D292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8" y="5998682"/>
            <a:ext cx="790292" cy="7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1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biochardemonstrator.ac.uk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1B6FA-F240-4897-993C-2F05739852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7642"/>
            <a:ext cx="12192000" cy="365125"/>
          </a:xfrm>
          <a:prstGeom prst="rect">
            <a:avLst/>
          </a:prstGeom>
        </p:spPr>
      </p:pic>
      <p:pic>
        <p:nvPicPr>
          <p:cNvPr id="6" name="Picture 5" descr="Shape, polygon&#10;&#10;Description automatically generated">
            <a:extLst>
              <a:ext uri="{FF2B5EF4-FFF2-40B4-BE49-F238E27FC236}">
                <a16:creationId xmlns:a16="http://schemas.microsoft.com/office/drawing/2014/main" id="{26BFA4DF-A609-4193-8BBE-8E43132DC3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8" y="5998682"/>
            <a:ext cx="790292" cy="7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5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biochardemonstrator.ac.uk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E60861-7667-4FB7-9566-E7D0BDDBE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7642"/>
            <a:ext cx="12192000" cy="365125"/>
          </a:xfrm>
          <a:prstGeom prst="rect">
            <a:avLst/>
          </a:prstGeom>
        </p:spPr>
      </p:pic>
      <p:pic>
        <p:nvPicPr>
          <p:cNvPr id="9" name="Picture 8" descr="Shape, polygon&#10;&#10;Description automatically generated">
            <a:extLst>
              <a:ext uri="{FF2B5EF4-FFF2-40B4-BE49-F238E27FC236}">
                <a16:creationId xmlns:a16="http://schemas.microsoft.com/office/drawing/2014/main" id="{957EF513-5580-4AB6-8857-022DD5D30D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8" y="5998682"/>
            <a:ext cx="790292" cy="7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7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GB" dirty="0"/>
              <a:t>biochardemonstrator.ac.uk</a:t>
            </a:r>
          </a:p>
        </p:txBody>
      </p:sp>
    </p:spTree>
    <p:extLst>
      <p:ext uri="{BB962C8B-B14F-4D97-AF65-F5344CB8AC3E}">
        <p14:creationId xmlns:p14="http://schemas.microsoft.com/office/powerpoint/2010/main" val="318815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28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14040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14040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14040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14040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4040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4040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tiff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6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erson outdoors wearing waterproof garden boots, with one foot on shovel, digging soil">
            <a:extLst>
              <a:ext uri="{FF2B5EF4-FFF2-40B4-BE49-F238E27FC236}">
                <a16:creationId xmlns:a16="http://schemas.microsoft.com/office/drawing/2014/main" id="{730A8494-8719-2E6A-2AB3-396BBDBEA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27BDE-B5FA-D541-2C92-257E5327F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</a:rPr>
              <a:t>Digging into Biochar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D4A3C-7185-8FE7-2EB1-DD792E568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>
                <a:solidFill>
                  <a:schemeClr val="bg1"/>
                </a:solidFill>
              </a:rPr>
              <a:t>Carbon removals </a:t>
            </a:r>
            <a:r>
              <a:rPr lang="en-GB" sz="2000" dirty="0">
                <a:solidFill>
                  <a:schemeClr val="bg1"/>
                </a:solidFill>
              </a:rPr>
              <a:t>in agricultural using charcoal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164ED-22E0-2EA1-F833-DF578378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</a:rPr>
              <a:t>biochardemonstrator.ac.uk</a:t>
            </a:r>
          </a:p>
        </p:txBody>
      </p:sp>
    </p:spTree>
    <p:extLst>
      <p:ext uri="{BB962C8B-B14F-4D97-AF65-F5344CB8AC3E}">
        <p14:creationId xmlns:p14="http://schemas.microsoft.com/office/powerpoint/2010/main" val="37449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Glowing charcoal">
            <a:extLst>
              <a:ext uri="{FF2B5EF4-FFF2-40B4-BE49-F238E27FC236}">
                <a16:creationId xmlns:a16="http://schemas.microsoft.com/office/drawing/2014/main" id="{A0F8A22D-CCF4-EECD-8E1E-CC4F5166AB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243AF15-F851-879C-1FD6-ABAAB5FC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1673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are the risks of Biochar?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84AE26-DA28-D439-2542-8C039C61B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727E8BC-3A6F-9151-614D-917B5B70268E}"/>
              </a:ext>
            </a:extLst>
          </p:cNvPr>
          <p:cNvSpPr/>
          <p:nvPr/>
        </p:nvSpPr>
        <p:spPr>
          <a:xfrm>
            <a:off x="0" y="5257035"/>
            <a:ext cx="12669520" cy="991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3242CEB-9BAA-4FBE-A89E-112778448DF5}"/>
              </a:ext>
            </a:extLst>
          </p:cNvPr>
          <p:cNvSpPr txBox="1">
            <a:spLocks/>
          </p:cNvSpPr>
          <p:nvPr/>
        </p:nvSpPr>
        <p:spPr>
          <a:xfrm>
            <a:off x="2504876" y="4422987"/>
            <a:ext cx="4620584" cy="1673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14040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b="1" dirty="0">
                <a:solidFill>
                  <a:srgbClr val="585858"/>
                </a:solidFill>
                <a:latin typeface="+mj-lt"/>
                <a:cs typeface="+mj-cs"/>
              </a:rPr>
              <a:t>Fire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5C8D86DA-31D1-CFDB-5512-8B9EC5480627}"/>
              </a:ext>
            </a:extLst>
          </p:cNvPr>
          <p:cNvSpPr txBox="1">
            <a:spLocks/>
          </p:cNvSpPr>
          <p:nvPr/>
        </p:nvSpPr>
        <p:spPr>
          <a:xfrm>
            <a:off x="3363613" y="4420529"/>
            <a:ext cx="4620584" cy="1673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14040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b="1" dirty="0">
                <a:solidFill>
                  <a:srgbClr val="585858"/>
                </a:solidFill>
                <a:latin typeface="+mj-lt"/>
                <a:cs typeface="+mj-cs"/>
              </a:rPr>
              <a:t>| Dust 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B5E48F2E-5599-73E5-C9AC-68EA5B73F2F1}"/>
              </a:ext>
            </a:extLst>
          </p:cNvPr>
          <p:cNvSpPr txBox="1">
            <a:spLocks/>
          </p:cNvSpPr>
          <p:nvPr/>
        </p:nvSpPr>
        <p:spPr>
          <a:xfrm>
            <a:off x="4815168" y="4420529"/>
            <a:ext cx="5562164" cy="1673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14040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b="1" dirty="0">
                <a:solidFill>
                  <a:srgbClr val="585858"/>
                </a:solidFill>
                <a:latin typeface="+mj-lt"/>
                <a:cs typeface="+mj-cs"/>
              </a:rPr>
              <a:t>| Environmental Harm</a:t>
            </a:r>
          </a:p>
        </p:txBody>
      </p:sp>
    </p:spTree>
    <p:extLst>
      <p:ext uri="{BB962C8B-B14F-4D97-AF65-F5344CB8AC3E}">
        <p14:creationId xmlns:p14="http://schemas.microsoft.com/office/powerpoint/2010/main" val="125308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43AF15-F851-879C-1FD6-ABAAB5FC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What makes ‘good’ biochar? </a:t>
            </a:r>
          </a:p>
        </p:txBody>
      </p:sp>
      <p:sp>
        <p:nvSpPr>
          <p:cNvPr id="96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59D73A-A5ED-7AC5-72BF-95C4718593D2}"/>
              </a:ext>
            </a:extLst>
          </p:cNvPr>
          <p:cNvGrpSpPr>
            <a:grpSpLocks noChangeAspect="1"/>
          </p:cNvGrpSpPr>
          <p:nvPr/>
        </p:nvGrpSpPr>
        <p:grpSpPr>
          <a:xfrm>
            <a:off x="1365058" y="1865313"/>
            <a:ext cx="9456846" cy="4486275"/>
            <a:chOff x="1933106" y="2228087"/>
            <a:chExt cx="8324035" cy="3948876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695CE0B-CACE-1B1F-6BD4-9B03DF5EB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7752" y="3297112"/>
              <a:ext cx="1402300" cy="1402299"/>
            </a:xfrm>
            <a:prstGeom prst="ellipse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CCEE22-F1B5-C7ED-6A7F-C57296A60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7963" y="4213843"/>
              <a:ext cx="3393029" cy="1402299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760FDA5-4478-197C-F47B-D5F888F9EA1D}"/>
                </a:ext>
              </a:extLst>
            </p:cNvPr>
            <p:cNvSpPr/>
            <p:nvPr/>
          </p:nvSpPr>
          <p:spPr>
            <a:xfrm>
              <a:off x="4420251" y="4220577"/>
              <a:ext cx="733941" cy="1409033"/>
            </a:xfrm>
            <a:prstGeom prst="rect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AD59A92-E2E5-AC04-025C-7D3926E92552}"/>
                </a:ext>
              </a:extLst>
            </p:cNvPr>
            <p:cNvSpPr/>
            <p:nvPr/>
          </p:nvSpPr>
          <p:spPr>
            <a:xfrm>
              <a:off x="6645426" y="4213843"/>
              <a:ext cx="733941" cy="1415767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D504370-F1C1-E9F2-DEC7-1C648DF9B01F}"/>
                </a:ext>
              </a:extLst>
            </p:cNvPr>
            <p:cNvSpPr/>
            <p:nvPr/>
          </p:nvSpPr>
          <p:spPr>
            <a:xfrm>
              <a:off x="5188426" y="4220577"/>
              <a:ext cx="1421141" cy="1409033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Picture 45" descr="A tractor in a field&#10;&#10;Description automatically generated">
              <a:extLst>
                <a:ext uri="{FF2B5EF4-FFF2-40B4-BE49-F238E27FC236}">
                  <a16:creationId xmlns:a16="http://schemas.microsoft.com/office/drawing/2014/main" id="{8967B1AF-29D5-E2CB-4A4E-7A1BABC95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89082" y="2924236"/>
              <a:ext cx="1468041" cy="1468041"/>
            </a:xfrm>
            <a:prstGeom prst="ellipse">
              <a:avLst/>
            </a:prstGeom>
          </p:spPr>
        </p:pic>
        <p:pic>
          <p:nvPicPr>
            <p:cNvPr id="68" name="Picture 67" descr="A close-up of a rock&#10;&#10;Description automatically generated">
              <a:extLst>
                <a:ext uri="{FF2B5EF4-FFF2-40B4-BE49-F238E27FC236}">
                  <a16:creationId xmlns:a16="http://schemas.microsoft.com/office/drawing/2014/main" id="{0EFC83DF-DB23-DA2A-CBF5-EA167D041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02099" y="3812563"/>
              <a:ext cx="1468042" cy="1468041"/>
            </a:xfrm>
            <a:prstGeom prst="ellipse">
              <a:avLst/>
            </a:prstGeom>
          </p:spPr>
        </p:pic>
        <p:sp>
          <p:nvSpPr>
            <p:cNvPr id="69" name="Title 3">
              <a:extLst>
                <a:ext uri="{FF2B5EF4-FFF2-40B4-BE49-F238E27FC236}">
                  <a16:creationId xmlns:a16="http://schemas.microsoft.com/office/drawing/2014/main" id="{DCA721AF-528E-F335-51ED-1FD19F0684B3}"/>
                </a:ext>
              </a:extLst>
            </p:cNvPr>
            <p:cNvSpPr txBox="1">
              <a:spLocks/>
            </p:cNvSpPr>
            <p:nvPr/>
          </p:nvSpPr>
          <p:spPr>
            <a:xfrm>
              <a:off x="4119893" y="3562323"/>
              <a:ext cx="3233283" cy="9038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414040"/>
                  </a:solidFill>
                  <a:latin typeface="Poppins" panose="00000500000000000000" pitchFamily="2" charset="0"/>
                  <a:ea typeface="+mj-ea"/>
                  <a:cs typeface="Poppins" panose="00000500000000000000" pitchFamily="2" charset="0"/>
                </a:defRPr>
              </a:lvl1pPr>
            </a:lstStyle>
            <a:p>
              <a:pPr defTabSz="621792">
                <a:spcAft>
                  <a:spcPts val="600"/>
                </a:spcAft>
              </a:pPr>
              <a:r>
                <a:rPr lang="en-GB" sz="1088" kern="1200">
                  <a:solidFill>
                    <a:srgbClr val="414040"/>
                  </a:solidFill>
                  <a:latin typeface="Poppins" panose="00000500000000000000" pitchFamily="2" charset="0"/>
                  <a:ea typeface="+mj-ea"/>
                  <a:cs typeface="Poppins" panose="00000500000000000000" pitchFamily="2" charset="0"/>
                </a:rPr>
                <a:t>Risk of</a:t>
              </a:r>
            </a:p>
            <a:p>
              <a:pPr defTabSz="621792">
                <a:spcAft>
                  <a:spcPts val="600"/>
                </a:spcAft>
              </a:pPr>
              <a:r>
                <a:rPr lang="en-GB" sz="1088" kern="1200">
                  <a:solidFill>
                    <a:srgbClr val="414040"/>
                  </a:solidFill>
                  <a:latin typeface="Poppins" panose="00000500000000000000" pitchFamily="2" charset="0"/>
                  <a:ea typeface="+mj-ea"/>
                  <a:cs typeface="Poppins" panose="00000500000000000000" pitchFamily="2" charset="0"/>
                </a:rPr>
                <a:t>Environmental Harm</a:t>
              </a:r>
              <a:endParaRPr lang="en-GB" sz="1600"/>
            </a:p>
          </p:txBody>
        </p:sp>
        <p:sp>
          <p:nvSpPr>
            <p:cNvPr id="70" name="Title 3">
              <a:extLst>
                <a:ext uri="{FF2B5EF4-FFF2-40B4-BE49-F238E27FC236}">
                  <a16:creationId xmlns:a16="http://schemas.microsoft.com/office/drawing/2014/main" id="{3FF60DA8-F353-ACC7-B1B3-014C30BF012D}"/>
                </a:ext>
              </a:extLst>
            </p:cNvPr>
            <p:cNvSpPr txBox="1">
              <a:spLocks/>
            </p:cNvSpPr>
            <p:nvPr/>
          </p:nvSpPr>
          <p:spPr>
            <a:xfrm>
              <a:off x="6747057" y="2228087"/>
              <a:ext cx="3510084" cy="9038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414040"/>
                  </a:solidFill>
                  <a:latin typeface="Poppins" panose="00000500000000000000" pitchFamily="2" charset="0"/>
                  <a:ea typeface="+mj-ea"/>
                  <a:cs typeface="Poppins" panose="00000500000000000000" pitchFamily="2" charset="0"/>
                </a:defRPr>
              </a:lvl1pPr>
            </a:lstStyle>
            <a:p>
              <a:pPr algn="ctr" defTabSz="621792">
                <a:spcAft>
                  <a:spcPts val="600"/>
                </a:spcAft>
              </a:pPr>
              <a:r>
                <a:rPr lang="en-GB" sz="1088" kern="1200">
                  <a:solidFill>
                    <a:srgbClr val="414040"/>
                  </a:solidFill>
                  <a:latin typeface="Poppins" panose="00000500000000000000" pitchFamily="2" charset="0"/>
                  <a:ea typeface="+mj-ea"/>
                  <a:cs typeface="Poppins" panose="00000500000000000000" pitchFamily="2" charset="0"/>
                </a:rPr>
                <a:t>Physical Properties</a:t>
              </a:r>
              <a:endParaRPr lang="en-GB" sz="1600"/>
            </a:p>
          </p:txBody>
        </p:sp>
        <p:sp>
          <p:nvSpPr>
            <p:cNvPr id="71" name="Title 3">
              <a:extLst>
                <a:ext uri="{FF2B5EF4-FFF2-40B4-BE49-F238E27FC236}">
                  <a16:creationId xmlns:a16="http://schemas.microsoft.com/office/drawing/2014/main" id="{5DB2924A-DADC-72AE-97F2-5A3ACFF60259}"/>
                </a:ext>
              </a:extLst>
            </p:cNvPr>
            <p:cNvSpPr txBox="1">
              <a:spLocks/>
            </p:cNvSpPr>
            <p:nvPr/>
          </p:nvSpPr>
          <p:spPr>
            <a:xfrm rot="4023647">
              <a:off x="7698061" y="2818739"/>
              <a:ext cx="1582152" cy="15834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prstTxWarp prst="textArchUp">
                <a:avLst>
                  <a:gd name="adj" fmla="val 14499295"/>
                </a:avLst>
              </a:prstTxWarp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414040"/>
                  </a:solidFill>
                  <a:latin typeface="Poppins" panose="00000500000000000000" pitchFamily="2" charset="0"/>
                  <a:ea typeface="+mj-ea"/>
                  <a:cs typeface="Poppins" panose="00000500000000000000" pitchFamily="2" charset="0"/>
                </a:defRPr>
              </a:lvl1pPr>
            </a:lstStyle>
            <a:p>
              <a:pPr defTabSz="621792">
                <a:spcAft>
                  <a:spcPts val="600"/>
                </a:spcAft>
              </a:pPr>
              <a:r>
                <a:rPr lang="en-GB" sz="952" kern="1200">
                  <a:solidFill>
                    <a:srgbClr val="414040"/>
                  </a:solidFill>
                  <a:latin typeface="Poppins" panose="00000500000000000000" pitchFamily="2" charset="0"/>
                  <a:ea typeface="+mj-ea"/>
                  <a:cs typeface="Poppins" panose="00000500000000000000" pitchFamily="2" charset="0"/>
                </a:rPr>
                <a:t>Particle</a:t>
              </a:r>
              <a:r>
                <a:rPr lang="en-GB" sz="1632" kern="1200">
                  <a:solidFill>
                    <a:srgbClr val="414040"/>
                  </a:solidFill>
                  <a:latin typeface="Poppins" panose="00000500000000000000" pitchFamily="2" charset="0"/>
                  <a:ea typeface="+mj-ea"/>
                  <a:cs typeface="Poppins" panose="00000500000000000000" pitchFamily="2" charset="0"/>
                </a:rPr>
                <a:t> </a:t>
              </a:r>
              <a:r>
                <a:rPr lang="en-GB" sz="952" kern="1200">
                  <a:solidFill>
                    <a:srgbClr val="414040"/>
                  </a:solidFill>
                  <a:latin typeface="Poppins" panose="00000500000000000000" pitchFamily="2" charset="0"/>
                  <a:ea typeface="+mj-ea"/>
                  <a:cs typeface="Poppins" panose="00000500000000000000" pitchFamily="2" charset="0"/>
                </a:rPr>
                <a:t>Size</a:t>
              </a:r>
              <a:endParaRPr lang="en-GB" sz="2400"/>
            </a:p>
          </p:txBody>
        </p:sp>
        <p:sp>
          <p:nvSpPr>
            <p:cNvPr id="72" name="Title 3">
              <a:extLst>
                <a:ext uri="{FF2B5EF4-FFF2-40B4-BE49-F238E27FC236}">
                  <a16:creationId xmlns:a16="http://schemas.microsoft.com/office/drawing/2014/main" id="{90C6F569-18DA-A6E9-397D-B09B635DB9AD}"/>
                </a:ext>
              </a:extLst>
            </p:cNvPr>
            <p:cNvSpPr txBox="1">
              <a:spLocks/>
            </p:cNvSpPr>
            <p:nvPr/>
          </p:nvSpPr>
          <p:spPr>
            <a:xfrm rot="15697314">
              <a:off x="8419234" y="3750565"/>
              <a:ext cx="1582152" cy="15834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prstTxWarp prst="textArchUp">
                <a:avLst>
                  <a:gd name="adj" fmla="val 14777233"/>
                </a:avLst>
              </a:prstTxWarp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414040"/>
                  </a:solidFill>
                  <a:latin typeface="Poppins" panose="00000500000000000000" pitchFamily="2" charset="0"/>
                  <a:ea typeface="+mj-ea"/>
                  <a:cs typeface="Poppins" panose="00000500000000000000" pitchFamily="2" charset="0"/>
                </a:defRPr>
              </a:lvl1pPr>
            </a:lstStyle>
            <a:p>
              <a:pPr defTabSz="621792">
                <a:spcAft>
                  <a:spcPts val="600"/>
                </a:spcAft>
              </a:pPr>
              <a:r>
                <a:rPr lang="en-GB" sz="952" kern="1200">
                  <a:solidFill>
                    <a:srgbClr val="414040"/>
                  </a:solidFill>
                  <a:latin typeface="Poppins" panose="00000500000000000000" pitchFamily="2" charset="0"/>
                  <a:ea typeface="+mj-ea"/>
                  <a:cs typeface="Poppins" panose="00000500000000000000" pitchFamily="2" charset="0"/>
                </a:rPr>
                <a:t>Porosity</a:t>
              </a:r>
              <a:endParaRPr lang="en-GB" sz="2400"/>
            </a:p>
          </p:txBody>
        </p:sp>
        <p:pic>
          <p:nvPicPr>
            <p:cNvPr id="14" name="Picture 13" descr="Worker with protective gear looking up at construction site">
              <a:extLst>
                <a:ext uri="{FF2B5EF4-FFF2-40B4-BE49-F238E27FC236}">
                  <a16:creationId xmlns:a16="http://schemas.microsoft.com/office/drawing/2014/main" id="{92766BEB-0872-B465-F835-577C92FA5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68593" y="4992846"/>
              <a:ext cx="1056845" cy="1056845"/>
            </a:xfrm>
            <a:prstGeom prst="ellipse">
              <a:avLst/>
            </a:prstGeom>
            <a:ln w="57150">
              <a:solidFill>
                <a:schemeClr val="tx2"/>
              </a:solidFill>
            </a:ln>
          </p:spPr>
        </p:pic>
        <p:pic>
          <p:nvPicPr>
            <p:cNvPr id="13" name="Picture 12" descr="Cows eating from trough">
              <a:extLst>
                <a:ext uri="{FF2B5EF4-FFF2-40B4-BE49-F238E27FC236}">
                  <a16:creationId xmlns:a16="http://schemas.microsoft.com/office/drawing/2014/main" id="{F26B2FD3-07ED-6D19-649A-D0EEE419E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8519" y="5354915"/>
              <a:ext cx="822048" cy="822048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1" name="Picture 10" descr="Person in field">
              <a:extLst>
                <a:ext uri="{FF2B5EF4-FFF2-40B4-BE49-F238E27FC236}">
                  <a16:creationId xmlns:a16="http://schemas.microsoft.com/office/drawing/2014/main" id="{33086C0C-08C7-2274-2C9F-ACFCF21E1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7662" y="3861919"/>
              <a:ext cx="864369" cy="864369"/>
            </a:xfrm>
            <a:prstGeom prst="ellipse">
              <a:avLst/>
            </a:prstGeom>
            <a:ln w="57150">
              <a:solidFill>
                <a:schemeClr val="accent2"/>
              </a:solidFill>
            </a:ln>
          </p:spPr>
        </p:pic>
        <p:sp>
          <p:nvSpPr>
            <p:cNvPr id="73" name="Title 3">
              <a:extLst>
                <a:ext uri="{FF2B5EF4-FFF2-40B4-BE49-F238E27FC236}">
                  <a16:creationId xmlns:a16="http://schemas.microsoft.com/office/drawing/2014/main" id="{EDB12824-623B-76CC-B9DF-71674309C3E2}"/>
                </a:ext>
              </a:extLst>
            </p:cNvPr>
            <p:cNvSpPr txBox="1">
              <a:spLocks/>
            </p:cNvSpPr>
            <p:nvPr/>
          </p:nvSpPr>
          <p:spPr>
            <a:xfrm>
              <a:off x="1933106" y="2553634"/>
              <a:ext cx="3233283" cy="9038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414040"/>
                  </a:solidFill>
                  <a:latin typeface="Poppins" panose="00000500000000000000" pitchFamily="2" charset="0"/>
                  <a:ea typeface="+mj-ea"/>
                  <a:cs typeface="Poppins" panose="00000500000000000000" pitchFamily="2" charset="0"/>
                </a:defRPr>
              </a:lvl1pPr>
            </a:lstStyle>
            <a:p>
              <a:pPr algn="ctr" defTabSz="621792">
                <a:spcAft>
                  <a:spcPts val="600"/>
                </a:spcAft>
              </a:pPr>
              <a:r>
                <a:rPr lang="en-GB" sz="1088" kern="1200">
                  <a:solidFill>
                    <a:srgbClr val="414040"/>
                  </a:solidFill>
                  <a:latin typeface="Poppins" panose="00000500000000000000" pitchFamily="2" charset="0"/>
                  <a:ea typeface="+mj-ea"/>
                  <a:cs typeface="Poppins" panose="00000500000000000000" pitchFamily="2" charset="0"/>
                </a:rPr>
                <a:t>Carbon Stability &amp; </a:t>
              </a:r>
            </a:p>
            <a:p>
              <a:pPr algn="ctr" defTabSz="621792">
                <a:spcAft>
                  <a:spcPts val="600"/>
                </a:spcAft>
              </a:pPr>
              <a:r>
                <a:rPr lang="en-GB" sz="1088" kern="1200">
                  <a:solidFill>
                    <a:srgbClr val="414040"/>
                  </a:solidFill>
                  <a:latin typeface="Poppins" panose="00000500000000000000" pitchFamily="2" charset="0"/>
                  <a:ea typeface="+mj-ea"/>
                  <a:cs typeface="Poppins" panose="00000500000000000000" pitchFamily="2" charset="0"/>
                </a:rPr>
                <a:t>Permanence</a:t>
              </a:r>
              <a:endParaRPr lang="en-GB" sz="160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C48C03C-AAB9-5EB3-5961-F49CE7CCA42C}"/>
                </a:ext>
              </a:extLst>
            </p:cNvPr>
            <p:cNvSpPr/>
            <p:nvPr/>
          </p:nvSpPr>
          <p:spPr>
            <a:xfrm>
              <a:off x="2074190" y="2842578"/>
              <a:ext cx="978981" cy="96690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05C675D-94A2-F990-C60B-26ECE7048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584" r="15584"/>
            <a:stretch/>
          </p:blipFill>
          <p:spPr>
            <a:xfrm>
              <a:off x="2104237" y="2900826"/>
              <a:ext cx="903896" cy="903896"/>
            </a:xfrm>
            <a:prstGeom prst="ellipse">
              <a:avLst/>
            </a:prstGeom>
          </p:spPr>
        </p:pic>
        <p:cxnSp>
          <p:nvCxnSpPr>
            <p:cNvPr id="83" name="Connector: Curved 82">
              <a:extLst>
                <a:ext uri="{FF2B5EF4-FFF2-40B4-BE49-F238E27FC236}">
                  <a16:creationId xmlns:a16="http://schemas.microsoft.com/office/drawing/2014/main" id="{43E5C9DA-6BA4-2ED2-34B3-257DFBE2DE1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496161" y="2227370"/>
              <a:ext cx="747489" cy="1550855"/>
            </a:xfrm>
            <a:prstGeom prst="curvedConnector2">
              <a:avLst/>
            </a:prstGeom>
            <a:ln w="76200">
              <a:solidFill>
                <a:srgbClr val="42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or: Curved 88">
              <a:extLst>
                <a:ext uri="{FF2B5EF4-FFF2-40B4-BE49-F238E27FC236}">
                  <a16:creationId xmlns:a16="http://schemas.microsoft.com/office/drawing/2014/main" id="{0F587FA8-5EFE-73E1-39DC-DB8A2D88725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525822" y="2423448"/>
              <a:ext cx="325760" cy="736912"/>
            </a:xfrm>
            <a:prstGeom prst="curvedConnector2">
              <a:avLst/>
            </a:prstGeom>
            <a:ln w="76200">
              <a:solidFill>
                <a:srgbClr val="42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or: Curved 92">
              <a:extLst>
                <a:ext uri="{FF2B5EF4-FFF2-40B4-BE49-F238E27FC236}">
                  <a16:creationId xmlns:a16="http://schemas.microsoft.com/office/drawing/2014/main" id="{2894FC1C-BF42-ABEF-785A-F96B96892D9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80921" y="3248853"/>
              <a:ext cx="1239601" cy="3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rgbClr val="42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423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7A26C-D589-7FF5-E9A4-00C0C83D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biochardemonstrator.ac.uk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60D2BB-9B24-A65D-6489-10B653B01ADE}"/>
              </a:ext>
            </a:extLst>
          </p:cNvPr>
          <p:cNvGrpSpPr>
            <a:grpSpLocks noChangeAspect="1"/>
          </p:cNvGrpSpPr>
          <p:nvPr/>
        </p:nvGrpSpPr>
        <p:grpSpPr>
          <a:xfrm>
            <a:off x="3590706" y="3041715"/>
            <a:ext cx="7665868" cy="3507141"/>
            <a:chOff x="2004156" y="2426662"/>
            <a:chExt cx="7076786" cy="3237637"/>
          </a:xfrm>
        </p:grpSpPr>
        <p:cxnSp>
          <p:nvCxnSpPr>
            <p:cNvPr id="6" name="Connector: Curved 5">
              <a:extLst>
                <a:ext uri="{FF2B5EF4-FFF2-40B4-BE49-F238E27FC236}">
                  <a16:creationId xmlns:a16="http://schemas.microsoft.com/office/drawing/2014/main" id="{C9A187BB-5675-CF14-D942-AC72CA752164}"/>
                </a:ext>
              </a:extLst>
            </p:cNvPr>
            <p:cNvCxnSpPr>
              <a:cxnSpLocks/>
              <a:stCxn id="32" idx="1"/>
              <a:endCxn id="8" idx="1"/>
            </p:cNvCxnSpPr>
            <p:nvPr/>
          </p:nvCxnSpPr>
          <p:spPr>
            <a:xfrm rot="10800000" flipH="1" flipV="1">
              <a:off x="3590208" y="3178994"/>
              <a:ext cx="214309" cy="1890435"/>
            </a:xfrm>
            <a:prstGeom prst="curvedConnector3">
              <a:avLst>
                <a:gd name="adj1" fmla="val -38914"/>
              </a:avLst>
            </a:prstGeom>
            <a:ln w="76200">
              <a:solidFill>
                <a:srgbClr val="41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row: Curved Down 6">
              <a:extLst>
                <a:ext uri="{FF2B5EF4-FFF2-40B4-BE49-F238E27FC236}">
                  <a16:creationId xmlns:a16="http://schemas.microsoft.com/office/drawing/2014/main" id="{425B650F-EC5A-9834-53CD-0EFAE9593671}"/>
                </a:ext>
              </a:extLst>
            </p:cNvPr>
            <p:cNvSpPr/>
            <p:nvPr/>
          </p:nvSpPr>
          <p:spPr>
            <a:xfrm>
              <a:off x="2758230" y="3411237"/>
              <a:ext cx="1373529" cy="504670"/>
            </a:xfrm>
            <a:prstGeom prst="curvedDownArrow">
              <a:avLst/>
            </a:prstGeom>
            <a:solidFill>
              <a:srgbClr val="A433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CFAC13-07CF-E2E8-902D-ADE4B5A6B4C6}"/>
                </a:ext>
              </a:extLst>
            </p:cNvPr>
            <p:cNvSpPr/>
            <p:nvPr/>
          </p:nvSpPr>
          <p:spPr>
            <a:xfrm>
              <a:off x="3804517" y="4724196"/>
              <a:ext cx="1711125" cy="690466"/>
            </a:xfrm>
            <a:prstGeom prst="roundRect">
              <a:avLst/>
            </a:prstGeom>
            <a:solidFill>
              <a:srgbClr val="8066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Lifecycle Assessment &amp; Techno-Economic Analysis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DB8FD9E-42DD-0132-D51A-7F7556300F94}"/>
                </a:ext>
              </a:extLst>
            </p:cNvPr>
            <p:cNvSpPr/>
            <p:nvPr/>
          </p:nvSpPr>
          <p:spPr>
            <a:xfrm>
              <a:off x="7195841" y="4724196"/>
              <a:ext cx="1587866" cy="698051"/>
            </a:xfrm>
            <a:prstGeom prst="roundRect">
              <a:avLst/>
            </a:prstGeom>
            <a:solidFill>
              <a:srgbClr val="A64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Biochar Characterisation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DC11FDF-38AA-0E15-D594-122FB9AAE53B}"/>
                </a:ext>
              </a:extLst>
            </p:cNvPr>
            <p:cNvSpPr/>
            <p:nvPr/>
          </p:nvSpPr>
          <p:spPr>
            <a:xfrm>
              <a:off x="7351110" y="2467199"/>
              <a:ext cx="1578608" cy="608144"/>
            </a:xfrm>
            <a:prstGeom prst="roundRect">
              <a:avLst/>
            </a:prstGeom>
            <a:solidFill>
              <a:srgbClr val="5A84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Stakeholder Perspectives </a:t>
              </a:r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4BE81885-DF7D-C71F-E5B0-57F31AA9260F}"/>
                </a:ext>
              </a:extLst>
            </p:cNvPr>
            <p:cNvCxnSpPr>
              <a:cxnSpLocks/>
              <a:stCxn id="9" idx="2"/>
              <a:endCxn id="8" idx="2"/>
            </p:cNvCxnSpPr>
            <p:nvPr/>
          </p:nvCxnSpPr>
          <p:spPr>
            <a:xfrm rot="5400000" flipH="1">
              <a:off x="6321134" y="3753608"/>
              <a:ext cx="7585" cy="3329694"/>
            </a:xfrm>
            <a:prstGeom prst="curvedConnector3">
              <a:avLst>
                <a:gd name="adj1" fmla="val -1099461"/>
              </a:avLst>
            </a:prstGeom>
            <a:ln w="76200">
              <a:solidFill>
                <a:srgbClr val="41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4ACCFCB-3F8C-3368-8FF6-DEDA21AD5BAB}"/>
                </a:ext>
              </a:extLst>
            </p:cNvPr>
            <p:cNvSpPr/>
            <p:nvPr/>
          </p:nvSpPr>
          <p:spPr>
            <a:xfrm>
              <a:off x="3774335" y="2426663"/>
              <a:ext cx="1587866" cy="813064"/>
            </a:xfrm>
            <a:prstGeom prst="roundRect">
              <a:avLst/>
            </a:prstGeom>
            <a:solidFill>
              <a:srgbClr val="769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Field Deployment</a:t>
              </a:r>
            </a:p>
          </p:txBody>
        </p:sp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B7F9D126-ECAC-48CF-C630-AA00C5207921}"/>
                </a:ext>
              </a:extLst>
            </p:cNvPr>
            <p:cNvCxnSpPr>
              <a:cxnSpLocks/>
              <a:stCxn id="9" idx="3"/>
              <a:endCxn id="27" idx="3"/>
            </p:cNvCxnSpPr>
            <p:nvPr/>
          </p:nvCxnSpPr>
          <p:spPr>
            <a:xfrm flipV="1">
              <a:off x="8783706" y="2978146"/>
              <a:ext cx="283223" cy="2095076"/>
            </a:xfrm>
            <a:prstGeom prst="curvedConnector3">
              <a:avLst>
                <a:gd name="adj1" fmla="val 174511"/>
              </a:avLst>
            </a:prstGeom>
            <a:ln w="76200">
              <a:solidFill>
                <a:srgbClr val="41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693B78-BAD7-B38D-31B3-B9CD5DB5EE3E}"/>
                </a:ext>
              </a:extLst>
            </p:cNvPr>
            <p:cNvSpPr/>
            <p:nvPr/>
          </p:nvSpPr>
          <p:spPr>
            <a:xfrm>
              <a:off x="5519567" y="3131776"/>
              <a:ext cx="1587866" cy="1531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pic>
          <p:nvPicPr>
            <p:cNvPr id="15" name="Picture 14" descr="A picture containing screenshot, pixel, design&#10;&#10;Description automatically generated">
              <a:extLst>
                <a:ext uri="{FF2B5EF4-FFF2-40B4-BE49-F238E27FC236}">
                  <a16:creationId xmlns:a16="http://schemas.microsoft.com/office/drawing/2014/main" id="{C425DAB8-F401-6CBC-56CF-B917AB7A4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718" y="3116636"/>
              <a:ext cx="1526051" cy="1531202"/>
            </a:xfrm>
            <a:prstGeom prst="rect">
              <a:avLst/>
            </a:prstGeom>
          </p:spPr>
        </p:pic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2D4B965B-4A2F-8C9F-C16A-BACABF95E338}"/>
                </a:ext>
              </a:extLst>
            </p:cNvPr>
            <p:cNvCxnSpPr>
              <a:cxnSpLocks/>
              <a:stCxn id="8" idx="3"/>
              <a:endCxn id="10" idx="2"/>
            </p:cNvCxnSpPr>
            <p:nvPr/>
          </p:nvCxnSpPr>
          <p:spPr>
            <a:xfrm flipV="1">
              <a:off x="5515642" y="3075343"/>
              <a:ext cx="2624772" cy="1994086"/>
            </a:xfrm>
            <a:prstGeom prst="curvedConnector2">
              <a:avLst/>
            </a:prstGeom>
            <a:ln w="76200">
              <a:solidFill>
                <a:srgbClr val="41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759901BA-6033-D165-AFF4-78EF6C5EA30D}"/>
                </a:ext>
              </a:extLst>
            </p:cNvPr>
            <p:cNvCxnSpPr>
              <a:cxnSpLocks/>
              <a:stCxn id="10" idx="1"/>
              <a:endCxn id="8" idx="0"/>
            </p:cNvCxnSpPr>
            <p:nvPr/>
          </p:nvCxnSpPr>
          <p:spPr>
            <a:xfrm rot="10800000" flipV="1">
              <a:off x="4660080" y="2771271"/>
              <a:ext cx="2691030" cy="1952925"/>
            </a:xfrm>
            <a:prstGeom prst="curvedConnector2">
              <a:avLst/>
            </a:prstGeom>
            <a:ln w="76200">
              <a:solidFill>
                <a:srgbClr val="41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482E3FE8-3FCA-D480-46E0-D691F7506506}"/>
                </a:ext>
              </a:extLst>
            </p:cNvPr>
            <p:cNvCxnSpPr>
              <a:cxnSpLocks/>
              <a:stCxn id="9" idx="0"/>
              <a:endCxn id="12" idx="3"/>
            </p:cNvCxnSpPr>
            <p:nvPr/>
          </p:nvCxnSpPr>
          <p:spPr>
            <a:xfrm rot="16200000" flipV="1">
              <a:off x="5730487" y="2464909"/>
              <a:ext cx="1891001" cy="2627573"/>
            </a:xfrm>
            <a:prstGeom prst="curvedConnector2">
              <a:avLst/>
            </a:prstGeom>
            <a:ln w="76200">
              <a:solidFill>
                <a:srgbClr val="41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2A52F73C-B45C-718D-3FAE-3A24572BB91C}"/>
                </a:ext>
              </a:extLst>
            </p:cNvPr>
            <p:cNvCxnSpPr>
              <a:cxnSpLocks/>
              <a:stCxn id="12" idx="2"/>
              <a:endCxn id="9" idx="1"/>
            </p:cNvCxnSpPr>
            <p:nvPr/>
          </p:nvCxnSpPr>
          <p:spPr>
            <a:xfrm rot="16200000" flipH="1">
              <a:off x="4965307" y="2842687"/>
              <a:ext cx="1833495" cy="2627573"/>
            </a:xfrm>
            <a:prstGeom prst="curvedConnector2">
              <a:avLst/>
            </a:prstGeom>
            <a:ln w="76200">
              <a:solidFill>
                <a:srgbClr val="41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BFDEE9CB-A4AC-4A9C-B517-6593D4D2E4F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362201" y="2677003"/>
              <a:ext cx="1979651" cy="6350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rgbClr val="41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8FB1BD4C-FDE0-36F9-9970-1B77C231104F}"/>
                </a:ext>
              </a:extLst>
            </p:cNvPr>
            <p:cNvCxnSpPr>
              <a:cxnSpLocks/>
              <a:stCxn id="12" idx="0"/>
              <a:endCxn id="10" idx="0"/>
            </p:cNvCxnSpPr>
            <p:nvPr/>
          </p:nvCxnSpPr>
          <p:spPr>
            <a:xfrm rot="16200000" flipH="1">
              <a:off x="6334073" y="660857"/>
              <a:ext cx="40536" cy="3572146"/>
            </a:xfrm>
            <a:prstGeom prst="curvedConnector3">
              <a:avLst>
                <a:gd name="adj1" fmla="val -411469"/>
              </a:avLst>
            </a:prstGeom>
            <a:ln w="76200">
              <a:solidFill>
                <a:srgbClr val="41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5044801-8BE8-236D-11CC-10655B6E2E31}"/>
                </a:ext>
              </a:extLst>
            </p:cNvPr>
            <p:cNvSpPr/>
            <p:nvPr/>
          </p:nvSpPr>
          <p:spPr>
            <a:xfrm>
              <a:off x="2215498" y="3812278"/>
              <a:ext cx="1219441" cy="794900"/>
            </a:xfrm>
            <a:prstGeom prst="roundRect">
              <a:avLst/>
            </a:prstGeom>
            <a:solidFill>
              <a:srgbClr val="A433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Flexible Fund </a:t>
              </a:r>
            </a:p>
            <a:p>
              <a:pPr algn="ctr"/>
              <a:r>
                <a:rPr lang="en-GB" sz="1400" dirty="0"/>
                <a:t>Gap-filling Projects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83FE4F1-8A6B-CF99-CE65-99C387D540E0}"/>
                </a:ext>
              </a:extLst>
            </p:cNvPr>
            <p:cNvSpPr/>
            <p:nvPr/>
          </p:nvSpPr>
          <p:spPr>
            <a:xfrm>
              <a:off x="8574496" y="5116957"/>
              <a:ext cx="504000" cy="504730"/>
            </a:xfrm>
            <a:prstGeom prst="ellipse">
              <a:avLst/>
            </a:prstGeom>
            <a:solidFill>
              <a:srgbClr val="8066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dirty="0"/>
            </a:p>
          </p:txBody>
        </p:sp>
        <p:pic>
          <p:nvPicPr>
            <p:cNvPr id="24" name="Graphic 23" descr="Microscope with solid fill">
              <a:extLst>
                <a:ext uri="{FF2B5EF4-FFF2-40B4-BE49-F238E27FC236}">
                  <a16:creationId xmlns:a16="http://schemas.microsoft.com/office/drawing/2014/main" id="{F8057787-14FF-C92B-4FAE-C3F87CBA2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79682" y="5116957"/>
              <a:ext cx="480830" cy="457200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1D53BC5-A134-32CC-E438-E0E25A41548C}"/>
                </a:ext>
              </a:extLst>
            </p:cNvPr>
            <p:cNvSpPr/>
            <p:nvPr/>
          </p:nvSpPr>
          <p:spPr>
            <a:xfrm>
              <a:off x="8609729" y="2742923"/>
              <a:ext cx="471213" cy="479988"/>
            </a:xfrm>
            <a:prstGeom prst="ellipse">
              <a:avLst/>
            </a:prstGeom>
            <a:solidFill>
              <a:srgbClr val="A96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F128462-ACD5-6CB6-2BA9-2E00DC8DAFA0}"/>
                </a:ext>
              </a:extLst>
            </p:cNvPr>
            <p:cNvSpPr/>
            <p:nvPr/>
          </p:nvSpPr>
          <p:spPr>
            <a:xfrm>
              <a:off x="3553264" y="2914093"/>
              <a:ext cx="515137" cy="514800"/>
            </a:xfrm>
            <a:prstGeom prst="ellipse">
              <a:avLst/>
            </a:prstGeom>
            <a:solidFill>
              <a:srgbClr val="A64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pic>
          <p:nvPicPr>
            <p:cNvPr id="27" name="Graphic 26" descr="Confused person with solid fill">
              <a:extLst>
                <a:ext uri="{FF2B5EF4-FFF2-40B4-BE49-F238E27FC236}">
                  <a16:creationId xmlns:a16="http://schemas.microsoft.com/office/drawing/2014/main" id="{64999CBD-8A8F-B5AA-D1B0-E2ACCF2CD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09729" y="2749546"/>
              <a:ext cx="457200" cy="457200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B758110-9988-5209-0255-F67210711331}"/>
                </a:ext>
              </a:extLst>
            </p:cNvPr>
            <p:cNvSpPr/>
            <p:nvPr/>
          </p:nvSpPr>
          <p:spPr>
            <a:xfrm>
              <a:off x="3656443" y="5160299"/>
              <a:ext cx="504000" cy="504000"/>
            </a:xfrm>
            <a:prstGeom prst="ellipse">
              <a:avLst/>
            </a:prstGeom>
            <a:solidFill>
              <a:srgbClr val="5A84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86A82BD-DF2F-B71C-9636-93CCA0AA4063}"/>
                </a:ext>
              </a:extLst>
            </p:cNvPr>
            <p:cNvSpPr/>
            <p:nvPr/>
          </p:nvSpPr>
          <p:spPr>
            <a:xfrm>
              <a:off x="2004156" y="4349776"/>
              <a:ext cx="515137" cy="514800"/>
            </a:xfrm>
            <a:prstGeom prst="ellipse">
              <a:avLst/>
            </a:prstGeom>
            <a:solidFill>
              <a:srgbClr val="769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pic>
          <p:nvPicPr>
            <p:cNvPr id="30" name="Graphic 29" descr="Money with solid fill">
              <a:extLst>
                <a:ext uri="{FF2B5EF4-FFF2-40B4-BE49-F238E27FC236}">
                  <a16:creationId xmlns:a16="http://schemas.microsoft.com/office/drawing/2014/main" id="{70D60267-11BD-591A-A68D-1EDDFAD41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79843" y="5178884"/>
              <a:ext cx="457200" cy="457200"/>
            </a:xfrm>
            <a:prstGeom prst="rect">
              <a:avLst/>
            </a:prstGeom>
          </p:spPr>
        </p:pic>
        <p:pic>
          <p:nvPicPr>
            <p:cNvPr id="31" name="Graphic 30" descr="Puzzle with solid fill">
              <a:extLst>
                <a:ext uri="{FF2B5EF4-FFF2-40B4-BE49-F238E27FC236}">
                  <a16:creationId xmlns:a16="http://schemas.microsoft.com/office/drawing/2014/main" id="{E491EEDC-9D18-111F-1BA9-19A3F2AB7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023044" y="4378576"/>
              <a:ext cx="457200" cy="457200"/>
            </a:xfrm>
            <a:prstGeom prst="rect">
              <a:avLst/>
            </a:prstGeom>
          </p:spPr>
        </p:pic>
        <p:pic>
          <p:nvPicPr>
            <p:cNvPr id="32" name="Graphic 31" descr="Tractor with solid fill">
              <a:extLst>
                <a:ext uri="{FF2B5EF4-FFF2-40B4-BE49-F238E27FC236}">
                  <a16:creationId xmlns:a16="http://schemas.microsoft.com/office/drawing/2014/main" id="{F38F6F3C-70BC-92AD-CBE6-9180F2C23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590208" y="2950394"/>
              <a:ext cx="457200" cy="457200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0A23FFFC-9873-B2EF-1D17-CE56168CC6E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024" y="180626"/>
            <a:ext cx="4934541" cy="206333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1251EF7-71D3-ED4A-73CD-5E813D1D290F}"/>
              </a:ext>
            </a:extLst>
          </p:cNvPr>
          <p:cNvSpPr txBox="1"/>
          <p:nvPr/>
        </p:nvSpPr>
        <p:spPr>
          <a:xfrm>
            <a:off x="863366" y="1916892"/>
            <a:ext cx="41202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kern="0" dirty="0">
                <a:solidFill>
                  <a:srgbClr val="414040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Our Goal: </a:t>
            </a:r>
          </a:p>
          <a:p>
            <a:pPr algn="l"/>
            <a:r>
              <a:rPr lang="en-GB" sz="2800" b="1" kern="0" dirty="0">
                <a:solidFill>
                  <a:srgbClr val="414040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Unravelling uncertainties </a:t>
            </a:r>
          </a:p>
          <a:p>
            <a:pPr algn="l"/>
            <a:r>
              <a:rPr lang="en-GB" sz="2800" b="1" kern="0" dirty="0">
                <a:solidFill>
                  <a:srgbClr val="414040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for </a:t>
            </a:r>
            <a:r>
              <a:rPr lang="en-GB" sz="2800" b="1" kern="0" dirty="0">
                <a:solidFill>
                  <a:schemeClr val="accent1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biochar</a:t>
            </a:r>
            <a:r>
              <a:rPr lang="en-GB" sz="2800" b="1" kern="0" dirty="0">
                <a:solidFill>
                  <a:srgbClr val="414040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as </a:t>
            </a:r>
            <a:r>
              <a:rPr lang="en-GB" sz="2800" b="1" kern="0" dirty="0">
                <a:solidFill>
                  <a:srgbClr val="A4332A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carbon sequestration </a:t>
            </a:r>
            <a:r>
              <a:rPr lang="en-GB" sz="2800" b="1" kern="0" dirty="0">
                <a:solidFill>
                  <a:srgbClr val="414040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in </a:t>
            </a:r>
            <a:r>
              <a:rPr lang="en-GB" sz="2800" b="1" kern="0" dirty="0">
                <a:solidFill>
                  <a:srgbClr val="5A845A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UK</a:t>
            </a:r>
            <a:r>
              <a:rPr lang="en-GB" sz="2800" b="1" kern="0" dirty="0">
                <a:solidFill>
                  <a:srgbClr val="414040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GB" sz="2800" b="1" kern="0" dirty="0">
                <a:solidFill>
                  <a:srgbClr val="806624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soils</a:t>
            </a:r>
            <a:endParaRPr lang="en-GB" sz="2800" b="1" dirty="0">
              <a:solidFill>
                <a:srgbClr val="806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3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E68037-0FF2-E9F9-AF01-F91B46F9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Trials: </a:t>
            </a:r>
          </a:p>
        </p:txBody>
      </p:sp>
      <p:graphicFrame>
        <p:nvGraphicFramePr>
          <p:cNvPr id="22" name="Content Placeholder 4">
            <a:extLst>
              <a:ext uri="{FF2B5EF4-FFF2-40B4-BE49-F238E27FC236}">
                <a16:creationId xmlns:a16="http://schemas.microsoft.com/office/drawing/2014/main" id="{E1802DA7-258A-E9F8-4C3E-3D1F64C56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520958"/>
              </p:ext>
            </p:extLst>
          </p:nvPr>
        </p:nvGraphicFramePr>
        <p:xfrm>
          <a:off x="838200" y="1446863"/>
          <a:ext cx="4942840" cy="268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286FAB-BA6A-F912-6B9A-6E2D7384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biochardemonstrator.ac.uk</a:t>
            </a:r>
            <a:endParaRPr lang="en-GB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DFB737F7-B803-4A47-10D6-255DD2BDA810}"/>
              </a:ext>
            </a:extLst>
          </p:cNvPr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14040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7290D-CBB4-247B-CF15-14F6EA3963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644" y="971658"/>
            <a:ext cx="4125045" cy="4273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18150-3126-5B69-9EE0-68E41F3F07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1417" y="6070144"/>
            <a:ext cx="246062" cy="311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C04F34-155E-2F2A-F128-5E5AE9AF21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1252" y="5562121"/>
            <a:ext cx="267773" cy="289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119326-F8D5-4091-7B7B-098C6C294A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7863" y="5518699"/>
            <a:ext cx="231587" cy="3329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B7FEDB-9C51-4105-3F90-09D794F132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60625" y="5802850"/>
            <a:ext cx="238825" cy="303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14F0E8-2CE9-B0C7-2214-C64FA972B8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9541" y="5820903"/>
            <a:ext cx="282247" cy="303959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2E8FD83-A35D-24B2-A43C-6D41B692C87C}"/>
              </a:ext>
            </a:extLst>
          </p:cNvPr>
          <p:cNvSpPr txBox="1">
            <a:spLocks/>
          </p:cNvSpPr>
          <p:nvPr/>
        </p:nvSpPr>
        <p:spPr>
          <a:xfrm>
            <a:off x="6641744" y="5533308"/>
            <a:ext cx="3150290" cy="959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dirty="0"/>
              <a:t>Deployed Farm Sites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Deployed University Sites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Potential Farm Sites</a:t>
            </a:r>
          </a:p>
          <a:p>
            <a:pPr algn="l"/>
            <a:endParaRPr lang="en-GB" dirty="0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C9531413-B352-96AE-E392-7FC96962C2A7}"/>
              </a:ext>
            </a:extLst>
          </p:cNvPr>
          <p:cNvSpPr txBox="1">
            <a:spLocks/>
          </p:cNvSpPr>
          <p:nvPr/>
        </p:nvSpPr>
        <p:spPr>
          <a:xfrm>
            <a:off x="8787907" y="5554058"/>
            <a:ext cx="3150290" cy="683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dirty="0"/>
              <a:t>Deployed Partner Sites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Deployed PBC4GGR Sites</a:t>
            </a:r>
          </a:p>
          <a:p>
            <a:pPr algn="l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107D9-EEC7-904D-FCEF-B6EB56E02DD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324" y="4194426"/>
            <a:ext cx="4457687" cy="22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03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5106EA2-9DB7-FFFD-865A-76641131A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46225" y="5840742"/>
            <a:ext cx="9144000" cy="1396339"/>
          </a:xfrm>
        </p:spPr>
        <p:txBody>
          <a:bodyPr/>
          <a:lstStyle/>
          <a:p>
            <a:r>
              <a:rPr lang="en-GB" dirty="0"/>
              <a:t>Newsletter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5E4525-7522-777E-327C-04967B98B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990" y="3861460"/>
            <a:ext cx="1893570" cy="189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1">
            <a:extLst>
              <a:ext uri="{FF2B5EF4-FFF2-40B4-BE49-F238E27FC236}">
                <a16:creationId xmlns:a16="http://schemas.microsoft.com/office/drawing/2014/main" id="{0024DEA0-8104-5E0A-6474-469CC7040BEF}"/>
              </a:ext>
            </a:extLst>
          </p:cNvPr>
          <p:cNvSpPr txBox="1">
            <a:spLocks/>
          </p:cNvSpPr>
          <p:nvPr/>
        </p:nvSpPr>
        <p:spPr>
          <a:xfrm>
            <a:off x="6751082" y="4229360"/>
            <a:ext cx="9144000" cy="1757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41404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41404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1404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1404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1404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4200" dirty="0"/>
              <a:t>@TheBiocharDemo</a:t>
            </a:r>
          </a:p>
          <a:p>
            <a:pPr algn="l">
              <a:lnSpc>
                <a:spcPct val="150000"/>
              </a:lnSpc>
            </a:pPr>
            <a:r>
              <a:rPr lang="en-GB" sz="4200" dirty="0"/>
              <a:t>The Biochar Demonstrator</a:t>
            </a:r>
          </a:p>
          <a:p>
            <a:pPr algn="l">
              <a:lnSpc>
                <a:spcPct val="150000"/>
              </a:lnSpc>
            </a:pPr>
            <a:r>
              <a:rPr lang="en-GB" sz="4200" dirty="0"/>
              <a:t>biochardemonstrator.ac.uk</a:t>
            </a:r>
          </a:p>
          <a:p>
            <a:pPr algn="l"/>
            <a:endParaRPr lang="en-GB" sz="1800" dirty="0"/>
          </a:p>
        </p:txBody>
      </p:sp>
      <p:pic>
        <p:nvPicPr>
          <p:cNvPr id="2052" name="Picture 4" descr="Linkedin Icon Designs | Free Vector Graphics, Icons, PNG ...">
            <a:extLst>
              <a:ext uri="{FF2B5EF4-FFF2-40B4-BE49-F238E27FC236}">
                <a16:creationId xmlns:a16="http://schemas.microsoft.com/office/drawing/2014/main" id="{946E41DD-3708-741F-32A9-78BD8419A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303" y="4899077"/>
            <a:ext cx="494030" cy="4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witter x new logo square x - Social media &amp; Logos Icons">
            <a:extLst>
              <a:ext uri="{FF2B5EF4-FFF2-40B4-BE49-F238E27FC236}">
                <a16:creationId xmlns:a16="http://schemas.microsoft.com/office/drawing/2014/main" id="{8A668B78-F47B-6CDB-4863-11DFE9771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251" y="4250776"/>
            <a:ext cx="816134" cy="5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World with solid fill">
            <a:extLst>
              <a:ext uri="{FF2B5EF4-FFF2-40B4-BE49-F238E27FC236}">
                <a16:creationId xmlns:a16="http://schemas.microsoft.com/office/drawing/2014/main" id="{74A980C8-7251-168C-1E87-E04415AF26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8970" y="5406902"/>
            <a:ext cx="582112" cy="5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2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A626CA8-9D28-B0B0-56B2-C8578E1E02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  <a:noFill/>
        </p:spPr>
      </p:pic>
      <p:pic>
        <p:nvPicPr>
          <p:cNvPr id="7" name="Picture 6" descr="Burning trees in forest">
            <a:extLst>
              <a:ext uri="{FF2B5EF4-FFF2-40B4-BE49-F238E27FC236}">
                <a16:creationId xmlns:a16="http://schemas.microsoft.com/office/drawing/2014/main" id="{F6F39211-FB3C-F367-9398-506592D9F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pic>
        <p:nvPicPr>
          <p:cNvPr id="33" name="Content Placeholder 4" descr="Fishponds">
            <a:extLst>
              <a:ext uri="{FF2B5EF4-FFF2-40B4-BE49-F238E27FC236}">
                <a16:creationId xmlns:a16="http://schemas.microsoft.com/office/drawing/2014/main" id="{A88D7706-A41C-7007-FEC7-590012AC8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4152" y="10"/>
            <a:ext cx="7924800" cy="3383270"/>
          </a:xfrm>
          <a:prstGeom prst="rect">
            <a:avLst/>
          </a:prstGeom>
          <a:noFill/>
        </p:spPr>
      </p:pic>
      <p:pic>
        <p:nvPicPr>
          <p:cNvPr id="36" name="Content Placeholder 4" descr="Growing plant">
            <a:extLst>
              <a:ext uri="{FF2B5EF4-FFF2-40B4-BE49-F238E27FC236}">
                <a16:creationId xmlns:a16="http://schemas.microsoft.com/office/drawing/2014/main" id="{F7C8A382-2DF4-D169-509C-B78C88889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696" y="3474730"/>
            <a:ext cx="7924800" cy="3383270"/>
          </a:xfrm>
          <a:prstGeom prst="rect">
            <a:avLst/>
          </a:prstGeom>
          <a:noFill/>
        </p:spPr>
      </p:pic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43AF15-F851-879C-1FD6-ABAAB5FC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09600"/>
            <a:ext cx="3992700" cy="3877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Carbon removals! Why bother?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37516F-06AF-277A-1904-4DAFB2B27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4638783"/>
            <a:ext cx="4007449" cy="134397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Climate change, mostly.  </a:t>
            </a:r>
          </a:p>
        </p:txBody>
      </p:sp>
    </p:spTree>
    <p:extLst>
      <p:ext uri="{BB962C8B-B14F-4D97-AF65-F5344CB8AC3E}">
        <p14:creationId xmlns:p14="http://schemas.microsoft.com/office/powerpoint/2010/main" val="5993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182EE5-A14E-6F1D-1C90-84A85116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711996" cy="1173700"/>
          </a:xfrm>
        </p:spPr>
        <p:txBody>
          <a:bodyPr anchor="t">
            <a:normAutofit/>
          </a:bodyPr>
          <a:lstStyle/>
          <a:p>
            <a:r>
              <a:rPr lang="en-GB" sz="3700" dirty="0">
                <a:solidFill>
                  <a:schemeClr val="bg1"/>
                </a:solidFill>
              </a:rPr>
              <a:t>So, stop polluting? </a:t>
            </a:r>
          </a:p>
        </p:txBody>
      </p:sp>
      <p:pic>
        <p:nvPicPr>
          <p:cNvPr id="10" name="Picture 9" descr="Industrial smokestack">
            <a:extLst>
              <a:ext uri="{FF2B5EF4-FFF2-40B4-BE49-F238E27FC236}">
                <a16:creationId xmlns:a16="http://schemas.microsoft.com/office/drawing/2014/main" id="{F38AB54E-9E4C-F35A-F432-310FA671A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8" name="Picture 7" descr="Silhouette of a construction site">
            <a:extLst>
              <a:ext uri="{FF2B5EF4-FFF2-40B4-BE49-F238E27FC236}">
                <a16:creationId xmlns:a16="http://schemas.microsoft.com/office/drawing/2014/main" id="{C7C67906-CA59-6E61-2334-B68E626660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3" name="Picture 2" descr="Back view of an airplane">
            <a:extLst>
              <a:ext uri="{FF2B5EF4-FFF2-40B4-BE49-F238E27FC236}">
                <a16:creationId xmlns:a16="http://schemas.microsoft.com/office/drawing/2014/main" id="{28872CF3-ABF1-153C-E0FA-BDE5195AC2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D44C4A-70BA-EAEF-7E56-2BBAD5511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196" y="5432518"/>
            <a:ext cx="5952460" cy="10774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>
                    <a:alpha val="80000"/>
                  </a:schemeClr>
                </a:solidFill>
              </a:rPr>
              <a:t>Yes, but… </a:t>
            </a:r>
          </a:p>
          <a:p>
            <a:pPr marL="0" indent="0">
              <a:buNone/>
            </a:pPr>
            <a:endParaRPr lang="en-GB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>
                    <a:alpha val="80000"/>
                  </a:schemeClr>
                </a:solidFill>
              </a:rPr>
              <a:t>“Not all emissions can be avoided.” – IPCC, 2023</a:t>
            </a:r>
          </a:p>
        </p:txBody>
      </p:sp>
    </p:spTree>
    <p:extLst>
      <p:ext uri="{BB962C8B-B14F-4D97-AF65-F5344CB8AC3E}">
        <p14:creationId xmlns:p14="http://schemas.microsoft.com/office/powerpoint/2010/main" val="7816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09B10C43-F628-4192-1F77-095C02F638A1}"/>
              </a:ext>
            </a:extLst>
          </p:cNvPr>
          <p:cNvSpPr txBox="1">
            <a:spLocks/>
          </p:cNvSpPr>
          <p:nvPr/>
        </p:nvSpPr>
        <p:spPr>
          <a:xfrm>
            <a:off x="862366" y="2194102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1404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1404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1404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04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04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“</a:t>
            </a:r>
            <a:r>
              <a:rPr lang="en-US" sz="2000" b="1" dirty="0">
                <a:solidFill>
                  <a:schemeClr val="tx1"/>
                </a:solidFill>
              </a:rPr>
              <a:t>Achieving net zero </a:t>
            </a:r>
            <a:r>
              <a:rPr lang="en-US" sz="2000" dirty="0">
                <a:solidFill>
                  <a:schemeClr val="tx1"/>
                </a:solidFill>
              </a:rPr>
              <a:t>CO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 emissions globally… </a:t>
            </a:r>
            <a:r>
              <a:rPr lang="en-US" sz="2000" b="1" dirty="0">
                <a:solidFill>
                  <a:schemeClr val="tx1"/>
                </a:solidFill>
              </a:rPr>
              <a:t>requires</a:t>
            </a:r>
            <a:r>
              <a:rPr lang="en-US" sz="2000" dirty="0">
                <a:solidFill>
                  <a:schemeClr val="tx1"/>
                </a:solidFill>
              </a:rPr>
              <a:t> deep emissions cuts… along with </a:t>
            </a:r>
            <a:r>
              <a:rPr lang="en-US" sz="2000" b="1" dirty="0">
                <a:solidFill>
                  <a:schemeClr val="tx1"/>
                </a:solidFill>
              </a:rPr>
              <a:t>active removal of CO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” 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chemeClr val="tx1"/>
                </a:solidFill>
              </a:rPr>
              <a:t>– IPCC 2023</a:t>
            </a:r>
          </a:p>
        </p:txBody>
      </p:sp>
      <p:pic>
        <p:nvPicPr>
          <p:cNvPr id="7" name="Content Placeholder 6" descr="UK target to cut emissions 78% by 2035 is world-leading – but to hit it,  action is needed now">
            <a:extLst>
              <a:ext uri="{FF2B5EF4-FFF2-40B4-BE49-F238E27FC236}">
                <a16:creationId xmlns:a16="http://schemas.microsoft.com/office/drawing/2014/main" id="{E25B7D22-6763-EF89-35DB-7446CC7590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45457" y="1063447"/>
            <a:ext cx="6155141" cy="475484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0673FD-5FE7-0107-02B6-0A85A62A7A73}"/>
              </a:ext>
            </a:extLst>
          </p:cNvPr>
          <p:cNvSpPr txBox="1"/>
          <p:nvPr/>
        </p:nvSpPr>
        <p:spPr>
          <a:xfrm>
            <a:off x="7485084" y="59180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Emissions reductions/removals by 2050 (CCC) </a:t>
            </a:r>
          </a:p>
        </p:txBody>
      </p:sp>
    </p:spTree>
    <p:extLst>
      <p:ext uri="{BB962C8B-B14F-4D97-AF65-F5344CB8AC3E}">
        <p14:creationId xmlns:p14="http://schemas.microsoft.com/office/powerpoint/2010/main" val="60905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9B4B56F-BCC9-4009-91E2-AE49F626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C51475E-0EAB-F61D-6929-42F1118D5E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75931"/>
            <a:ext cx="2952730" cy="3382069"/>
          </a:xfrm>
          <a:custGeom>
            <a:avLst/>
            <a:gdLst/>
            <a:ahLst/>
            <a:cxnLst/>
            <a:rect l="l" t="t" r="r" b="b"/>
            <a:pathLst>
              <a:path w="2952750" h="3382069">
                <a:moveTo>
                  <a:pt x="0" y="0"/>
                </a:moveTo>
                <a:lnTo>
                  <a:pt x="2952750" y="357413"/>
                </a:lnTo>
                <a:lnTo>
                  <a:pt x="2952749" y="3382069"/>
                </a:lnTo>
                <a:lnTo>
                  <a:pt x="0" y="3382069"/>
                </a:lnTo>
                <a:close/>
              </a:path>
            </a:pathLst>
          </a:cu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C2F16A-9463-7D8E-3B46-1B6598CAA4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49" y="3856408"/>
            <a:ext cx="2857499" cy="3001597"/>
          </a:xfrm>
          <a:custGeom>
            <a:avLst/>
            <a:gdLst/>
            <a:ahLst/>
            <a:cxnLst/>
            <a:rect l="l" t="t" r="r" b="b"/>
            <a:pathLst>
              <a:path w="2857499" h="3001597">
                <a:moveTo>
                  <a:pt x="0" y="0"/>
                </a:moveTo>
                <a:lnTo>
                  <a:pt x="2264428" y="274096"/>
                </a:lnTo>
                <a:lnTo>
                  <a:pt x="2857499" y="262483"/>
                </a:lnTo>
                <a:lnTo>
                  <a:pt x="2857499" y="3001597"/>
                </a:lnTo>
                <a:lnTo>
                  <a:pt x="0" y="3001597"/>
                </a:lnTo>
                <a:close/>
              </a:path>
            </a:pathLst>
          </a:custGeom>
        </p:spPr>
      </p:pic>
      <p:pic>
        <p:nvPicPr>
          <p:cNvPr id="9" name="Content Placeholder 8" descr="Pile of rocks">
            <a:extLst>
              <a:ext uri="{FF2B5EF4-FFF2-40B4-BE49-F238E27FC236}">
                <a16:creationId xmlns:a16="http://schemas.microsoft.com/office/drawing/2014/main" id="{2216DF7A-5087-798E-FD19-075075ED61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251" y="3788874"/>
            <a:ext cx="2857499" cy="3069122"/>
          </a:xfrm>
          <a:custGeom>
            <a:avLst/>
            <a:gdLst/>
            <a:ahLst/>
            <a:cxnLst/>
            <a:rect l="l" t="t" r="r" b="b"/>
            <a:pathLst>
              <a:path w="2857499" h="3069122">
                <a:moveTo>
                  <a:pt x="2857499" y="0"/>
                </a:moveTo>
                <a:lnTo>
                  <a:pt x="2857499" y="3069122"/>
                </a:lnTo>
                <a:lnTo>
                  <a:pt x="0" y="3069122"/>
                </a:lnTo>
                <a:lnTo>
                  <a:pt x="0" y="326278"/>
                </a:lnTo>
                <a:lnTo>
                  <a:pt x="482053" y="316839"/>
                </a:lnTo>
                <a:lnTo>
                  <a:pt x="1723457" y="195726"/>
                </a:lnTo>
                <a:close/>
              </a:path>
            </a:pathLst>
          </a:custGeom>
        </p:spPr>
      </p:pic>
      <p:pic>
        <p:nvPicPr>
          <p:cNvPr id="1026" name="Picture 2" descr="history4-min">
            <a:extLst>
              <a:ext uri="{FF2B5EF4-FFF2-40B4-BE49-F238E27FC236}">
                <a16:creationId xmlns:a16="http://schemas.microsoft.com/office/drawing/2014/main" id="{8371D069-7816-75DF-1FFE-0114E4E3D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39249" y="3246379"/>
            <a:ext cx="2952751" cy="3611621"/>
          </a:xfrm>
          <a:custGeom>
            <a:avLst/>
            <a:gdLst/>
            <a:ahLst/>
            <a:cxnLst/>
            <a:rect l="l" t="t" r="r" b="b"/>
            <a:pathLst>
              <a:path w="2952751" h="3611621">
                <a:moveTo>
                  <a:pt x="2952745" y="0"/>
                </a:moveTo>
                <a:lnTo>
                  <a:pt x="2952751" y="0"/>
                </a:lnTo>
                <a:lnTo>
                  <a:pt x="2952750" y="3611621"/>
                </a:lnTo>
                <a:lnTo>
                  <a:pt x="0" y="3611621"/>
                </a:lnTo>
                <a:lnTo>
                  <a:pt x="0" y="5096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1980E21C-02E9-4C4E-B2A1-DBD4E183A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14035"/>
            <a:ext cx="12192000" cy="1203824"/>
            <a:chOff x="0" y="3014035"/>
            <a:chExt cx="12192000" cy="1203824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BF680F46-64E7-4B0D-A1AA-5DAD4C80A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014035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62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4608AF6E-3D31-4684-9A03-CF2F80B0C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014035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blipFill dpi="0" rotWithShape="1">
              <a:blip r:embed="rId6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80182EE5-A14E-6F1D-1C90-84A85116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75"/>
            <a:ext cx="4659086" cy="2015487"/>
          </a:xfrm>
        </p:spPr>
        <p:txBody>
          <a:bodyPr anchor="t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Carbon removals 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8D36114-D2CF-9608-C3D7-5F270CBB3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1134964"/>
            <a:ext cx="5399034" cy="18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From nature-based to high-tech solutions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9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37516F-06AF-277A-1904-4DAFB2B27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936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Biochar is a </a:t>
            </a:r>
            <a:r>
              <a:rPr lang="en-GB" b="1" dirty="0"/>
              <a:t>stable</a:t>
            </a:r>
            <a:r>
              <a:rPr lang="en-GB" dirty="0"/>
              <a:t>, </a:t>
            </a:r>
            <a:r>
              <a:rPr lang="en-GB" b="1" dirty="0"/>
              <a:t>carbon-rich</a:t>
            </a:r>
            <a:r>
              <a:rPr lang="en-GB" dirty="0"/>
              <a:t> material produced from heating </a:t>
            </a:r>
            <a:r>
              <a:rPr lang="en-GB" b="1" dirty="0"/>
              <a:t>plant matter </a:t>
            </a:r>
            <a:r>
              <a:rPr lang="en-GB" dirty="0"/>
              <a:t>in the absence of oxygen. </a:t>
            </a:r>
          </a:p>
          <a:p>
            <a:pPr marL="0" indent="0">
              <a:buNone/>
            </a:pPr>
            <a:r>
              <a:rPr lang="en-GB" dirty="0"/>
              <a:t>It can be used to </a:t>
            </a:r>
            <a:r>
              <a:rPr lang="en-GB" b="1" dirty="0"/>
              <a:t>store</a:t>
            </a:r>
            <a:r>
              <a:rPr lang="en-GB" dirty="0"/>
              <a:t> </a:t>
            </a:r>
            <a:r>
              <a:rPr lang="en-GB" b="1" dirty="0"/>
              <a:t>carbon in soil </a:t>
            </a:r>
            <a:r>
              <a:rPr lang="en-GB" dirty="0"/>
              <a:t>or other materials for thousands of years.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43AF15-F851-879C-1FD6-ABAAB5FC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GB" dirty="0"/>
              <a:t>What is Biochar?</a:t>
            </a:r>
          </a:p>
        </p:txBody>
      </p:sp>
      <p:pic>
        <p:nvPicPr>
          <p:cNvPr id="7" name="Picture 6" descr="A picture containing indoor, engine&#10;&#10;Description automatically generated">
            <a:extLst>
              <a:ext uri="{FF2B5EF4-FFF2-40B4-BE49-F238E27FC236}">
                <a16:creationId xmlns:a16="http://schemas.microsoft.com/office/drawing/2014/main" id="{F6F39211-FB3C-F367-9398-506592D9FA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4" descr="A pile of black crystals&#10;&#10;Description automatically generated">
            <a:extLst>
              <a:ext uri="{FF2B5EF4-FFF2-40B4-BE49-F238E27FC236}">
                <a16:creationId xmlns:a16="http://schemas.microsoft.com/office/drawing/2014/main" id="{9A626CA8-9D28-B0B0-56B2-C8578E1E02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25293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05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CD338E-31E2-1C9E-4194-6D7D0DDA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GB" sz="2600" dirty="0">
                <a:solidFill>
                  <a:srgbClr val="FFFFFF"/>
                </a:solidFill>
              </a:rPr>
              <a:t>How does Biochar remove carbon?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33649F12-7585-3EC5-884D-023BDFB6C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38600" y="1360698"/>
            <a:ext cx="7188199" cy="41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8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43AF15-F851-879C-1FD6-ABAAB5FC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50" y="610481"/>
            <a:ext cx="4062046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can you make it from?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1AC6C68-DA49-0869-1350-4A12287A40C9}"/>
              </a:ext>
            </a:extLst>
          </p:cNvPr>
          <p:cNvSpPr txBox="1">
            <a:spLocks/>
          </p:cNvSpPr>
          <p:nvPr/>
        </p:nvSpPr>
        <p:spPr>
          <a:xfrm>
            <a:off x="6569549" y="5136681"/>
            <a:ext cx="4062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14040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 dirty="0"/>
              <a:t>What can you use it for?</a:t>
            </a:r>
          </a:p>
        </p:txBody>
      </p:sp>
      <p:pic>
        <p:nvPicPr>
          <p:cNvPr id="7" name="Picture 6" descr="Stack of logs of cut trees">
            <a:extLst>
              <a:ext uri="{FF2B5EF4-FFF2-40B4-BE49-F238E27FC236}">
                <a16:creationId xmlns:a16="http://schemas.microsoft.com/office/drawing/2014/main" id="{671CD203-A176-3C92-0EA8-E81431D31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3273" y="2048116"/>
            <a:ext cx="2160000" cy="14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 descr="Long blades of grass with water drops">
            <a:extLst>
              <a:ext uri="{FF2B5EF4-FFF2-40B4-BE49-F238E27FC236}">
                <a16:creationId xmlns:a16="http://schemas.microsoft.com/office/drawing/2014/main" id="{F5980F1E-6E74-8FB5-73E2-18B130C67D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238" y="3540109"/>
            <a:ext cx="2160000" cy="14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 descr="Variety of pumpkins and squash on dark surface shot from above">
            <a:extLst>
              <a:ext uri="{FF2B5EF4-FFF2-40B4-BE49-F238E27FC236}">
                <a16:creationId xmlns:a16="http://schemas.microsoft.com/office/drawing/2014/main" id="{9A7044FC-641F-0DEF-6B92-7C38B982C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273" y="5022244"/>
            <a:ext cx="2160000" cy="14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 descr="People observing cows">
            <a:extLst>
              <a:ext uri="{FF2B5EF4-FFF2-40B4-BE49-F238E27FC236}">
                <a16:creationId xmlns:a16="http://schemas.microsoft.com/office/drawing/2014/main" id="{E96F386E-E3FE-BBAC-0707-E29942EBEB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5641" y="3540109"/>
            <a:ext cx="2157632" cy="14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 descr="Male and female restrooms">
            <a:extLst>
              <a:ext uri="{FF2B5EF4-FFF2-40B4-BE49-F238E27FC236}">
                <a16:creationId xmlns:a16="http://schemas.microsoft.com/office/drawing/2014/main" id="{16D4A715-22BB-577F-4789-6316B1A5B8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238" y="5016584"/>
            <a:ext cx="2159999" cy="14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18" descr="Person using saw">
            <a:extLst>
              <a:ext uri="{FF2B5EF4-FFF2-40B4-BE49-F238E27FC236}">
                <a16:creationId xmlns:a16="http://schemas.microsoft.com/office/drawing/2014/main" id="{9BDAAA03-682B-86F4-4682-23230BCE9B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607" y="2048116"/>
            <a:ext cx="2159262" cy="14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7" name="Picture 26" descr="Cows eating from trough">
            <a:extLst>
              <a:ext uri="{FF2B5EF4-FFF2-40B4-BE49-F238E27FC236}">
                <a16:creationId xmlns:a16="http://schemas.microsoft.com/office/drawing/2014/main" id="{F31C6306-CB2F-01E6-9CF7-86FA6B42DD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4267" y="1980759"/>
            <a:ext cx="2160000" cy="14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8" name="Picture 27" descr="Hands catching running water">
            <a:extLst>
              <a:ext uri="{FF2B5EF4-FFF2-40B4-BE49-F238E27FC236}">
                <a16:creationId xmlns:a16="http://schemas.microsoft.com/office/drawing/2014/main" id="{22A711D3-9136-F7F9-6C1D-D60EECA9EE7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213" y="1975298"/>
            <a:ext cx="2160000" cy="14346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9" name="Picture 28" descr="Sunlight filtering thru a forest woodland and underbrush">
            <a:extLst>
              <a:ext uri="{FF2B5EF4-FFF2-40B4-BE49-F238E27FC236}">
                <a16:creationId xmlns:a16="http://schemas.microsoft.com/office/drawing/2014/main" id="{6B85EC12-CCD7-CD84-EEBF-3230D07A92B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4267" y="501059"/>
            <a:ext cx="2160000" cy="14349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0" name="Picture 29" descr="Worker with protective gear looking up at construction site">
            <a:extLst>
              <a:ext uri="{FF2B5EF4-FFF2-40B4-BE49-F238E27FC236}">
                <a16:creationId xmlns:a16="http://schemas.microsoft.com/office/drawing/2014/main" id="{8D45DC9C-2715-9BC6-C4F5-720B4386EC9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6635" y="3448009"/>
            <a:ext cx="2157632" cy="14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1" name="Picture 30" descr="Leftovers on compost">
            <a:extLst>
              <a:ext uri="{FF2B5EF4-FFF2-40B4-BE49-F238E27FC236}">
                <a16:creationId xmlns:a16="http://schemas.microsoft.com/office/drawing/2014/main" id="{90B6C95F-1A8F-7B35-B1F1-5768792D7E4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213" y="3448009"/>
            <a:ext cx="2159999" cy="14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2" name="Picture 31" descr="Blue tractor plowing a field">
            <a:extLst>
              <a:ext uri="{FF2B5EF4-FFF2-40B4-BE49-F238E27FC236}">
                <a16:creationId xmlns:a16="http://schemas.microsoft.com/office/drawing/2014/main" id="{24DA6331-8D3E-05BA-8204-37E39EB37CF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426" y="497969"/>
            <a:ext cx="2159262" cy="14380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505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43AF15-F851-879C-1FD6-ABAAB5FC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might you use Biochar in soils?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24413D-7DFD-21D1-8990-B30C5C700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86" y="643466"/>
            <a:ext cx="6292360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71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ochar Demo">
      <a:dk1>
        <a:sysClr val="windowText" lastClr="000000"/>
      </a:dk1>
      <a:lt1>
        <a:sysClr val="window" lastClr="FFFFFF"/>
      </a:lt1>
      <a:dk2>
        <a:srgbClr val="414040"/>
      </a:dk2>
      <a:lt2>
        <a:srgbClr val="F2F2F2"/>
      </a:lt2>
      <a:accent1>
        <a:srgbClr val="769F4E"/>
      </a:accent1>
      <a:accent2>
        <a:srgbClr val="5A845A"/>
      </a:accent2>
      <a:accent3>
        <a:srgbClr val="A96932"/>
      </a:accent3>
      <a:accent4>
        <a:srgbClr val="9E7F30"/>
      </a:accent4>
      <a:accent5>
        <a:srgbClr val="A4332A"/>
      </a:accent5>
      <a:accent6>
        <a:srgbClr val="4E3D13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19AE281A007444AFE16132345EFDB0" ma:contentTypeVersion="16" ma:contentTypeDescription="Create a new document." ma:contentTypeScope="" ma:versionID="3c7173b4dc75f45eb2bad388457882ef">
  <xsd:schema xmlns:xsd="http://www.w3.org/2001/XMLSchema" xmlns:xs="http://www.w3.org/2001/XMLSchema" xmlns:p="http://schemas.microsoft.com/office/2006/metadata/properties" xmlns:ns2="d128a637-afa5-4460-81a0-aa22287f9c65" xmlns:ns3="2116c76e-78f2-41c1-a853-de22b50df226" targetNamespace="http://schemas.microsoft.com/office/2006/metadata/properties" ma:root="true" ma:fieldsID="9d87a1d2ecbbc310bb216bc8a54ffecc" ns2:_="" ns3:_="">
    <xsd:import namespace="d128a637-afa5-4460-81a0-aa22287f9c65"/>
    <xsd:import namespace="2116c76e-78f2-41c1-a853-de22b50df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8a637-afa5-4460-81a0-aa22287f9c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6624216-d583-4636-a04d-17921d6eaf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6c76e-78f2-41c1-a853-de22b50df22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175f4a-1672-4991-bfcb-e70ff1ba8410}" ma:internalName="TaxCatchAll" ma:showField="CatchAllData" ma:web="2116c76e-78f2-41c1-a853-de22b50df2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A095BE-70D2-4C0E-8E81-5BFAC4234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28a637-afa5-4460-81a0-aa22287f9c65"/>
    <ds:schemaRef ds:uri="2116c76e-78f2-41c1-a853-de22b50df2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24ADAA-AF43-49EA-972E-0ED51AA73F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24358</TotalTime>
  <Words>277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Poppins</vt:lpstr>
      <vt:lpstr>Office Theme</vt:lpstr>
      <vt:lpstr>Digging into Biochar </vt:lpstr>
      <vt:lpstr>Carbon removals! Why bother? </vt:lpstr>
      <vt:lpstr>So, stop polluting? </vt:lpstr>
      <vt:lpstr>PowerPoint Presentation</vt:lpstr>
      <vt:lpstr>Carbon removals </vt:lpstr>
      <vt:lpstr>What is Biochar?</vt:lpstr>
      <vt:lpstr>How does Biochar remove carbon?</vt:lpstr>
      <vt:lpstr>What can you make it from?</vt:lpstr>
      <vt:lpstr>Why might you use Biochar in soils?</vt:lpstr>
      <vt:lpstr>What are the risks of Biochar? </vt:lpstr>
      <vt:lpstr>What makes ‘good’ biochar? </vt:lpstr>
      <vt:lpstr>PowerPoint Presentation</vt:lpstr>
      <vt:lpstr>Research Trials: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Morris</dc:creator>
  <cp:lastModifiedBy>Genevieve Hodgins (staff)</cp:lastModifiedBy>
  <cp:revision>81</cp:revision>
  <dcterms:created xsi:type="dcterms:W3CDTF">2021-11-29T10:33:14Z</dcterms:created>
  <dcterms:modified xsi:type="dcterms:W3CDTF">2024-05-17T09:28:01Z</dcterms:modified>
</cp:coreProperties>
</file>